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5"/>
  </p:sldMasterIdLst>
  <p:notesMasterIdLst>
    <p:notesMasterId r:id="rId17"/>
  </p:notesMasterIdLst>
  <p:handoutMasterIdLst>
    <p:handoutMasterId r:id="rId18"/>
  </p:handoutMasterIdLst>
  <p:sldIdLst>
    <p:sldId id="257" r:id="rId6"/>
    <p:sldId id="256" r:id="rId7"/>
    <p:sldId id="258" r:id="rId8"/>
    <p:sldId id="279" r:id="rId9"/>
    <p:sldId id="261" r:id="rId10"/>
    <p:sldId id="262" r:id="rId11"/>
    <p:sldId id="263" r:id="rId12"/>
    <p:sldId id="275" r:id="rId13"/>
    <p:sldId id="273" r:id="rId14"/>
    <p:sldId id="277" r:id="rId15"/>
    <p:sldId id="284" r:id="rId16"/>
  </p:sldIdLst>
  <p:sldSz cx="18288000" cy="10287000"/>
  <p:notesSz cx="6858000" cy="9926638"/>
  <p:embeddedFontLst>
    <p:embeddedFont>
      <p:font typeface="Bahnschrift Light" panose="020B0502040204020203" pitchFamily="34" charset="0"/>
      <p:regular r:id="rId19"/>
    </p:embeddedFont>
    <p:embeddedFont>
      <p:font typeface="Bahnschrift SemiBold" panose="020B0502040204020203" pitchFamily="34" charset="0"/>
      <p:bold r:id="rId20"/>
    </p:embeddedFont>
    <p:embeddedFont>
      <p:font typeface="Bahnschrift SemiLight" panose="020B0502040204020203" pitchFamily="34" charset="0"/>
      <p:regular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7611"/>
    <a:srgbClr val="FF9900"/>
    <a:srgbClr val="FFCC33"/>
    <a:srgbClr val="EF8F00"/>
    <a:srgbClr val="EE8E00"/>
    <a:srgbClr val="DDAA33"/>
    <a:srgbClr val="EC8E1C"/>
    <a:srgbClr val="EE9933"/>
    <a:srgbClr val="EECC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6" autoAdjust="0"/>
  </p:normalViewPr>
  <p:slideViewPr>
    <p:cSldViewPr>
      <p:cViewPr varScale="1">
        <p:scale>
          <a:sx n="69" d="100"/>
          <a:sy n="69" d="100"/>
        </p:scale>
        <p:origin x="1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font" Target="fonts/font1.fntdata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jana Savović" userId="4e0acd45-0af8-4320-8112-fd3199a08076" providerId="ADAL" clId="{1FF91D10-844A-4C9D-9941-DDEE58370DCC}"/>
    <pc:docChg chg="delSld">
      <pc:chgData name="Tijana Savović" userId="4e0acd45-0af8-4320-8112-fd3199a08076" providerId="ADAL" clId="{1FF91D10-844A-4C9D-9941-DDEE58370DCC}" dt="2024-07-30T14:04:05.628" v="6" actId="2696"/>
      <pc:docMkLst>
        <pc:docMk/>
      </pc:docMkLst>
      <pc:sldChg chg="del">
        <pc:chgData name="Tijana Savović" userId="4e0acd45-0af8-4320-8112-fd3199a08076" providerId="ADAL" clId="{1FF91D10-844A-4C9D-9941-DDEE58370DCC}" dt="2024-07-30T14:04:05.628" v="6" actId="2696"/>
        <pc:sldMkLst>
          <pc:docMk/>
          <pc:sldMk cId="0" sldId="259"/>
        </pc:sldMkLst>
      </pc:sldChg>
      <pc:sldChg chg="del">
        <pc:chgData name="Tijana Savović" userId="4e0acd45-0af8-4320-8112-fd3199a08076" providerId="ADAL" clId="{1FF91D10-844A-4C9D-9941-DDEE58370DCC}" dt="2024-07-30T14:03:40.971" v="2" actId="2696"/>
        <pc:sldMkLst>
          <pc:docMk/>
          <pc:sldMk cId="0" sldId="265"/>
        </pc:sldMkLst>
      </pc:sldChg>
      <pc:sldChg chg="del">
        <pc:chgData name="Tijana Savović" userId="4e0acd45-0af8-4320-8112-fd3199a08076" providerId="ADAL" clId="{1FF91D10-844A-4C9D-9941-DDEE58370DCC}" dt="2024-07-30T14:04:01.490" v="5" actId="2696"/>
        <pc:sldMkLst>
          <pc:docMk/>
          <pc:sldMk cId="0" sldId="266"/>
        </pc:sldMkLst>
      </pc:sldChg>
      <pc:sldChg chg="del">
        <pc:chgData name="Tijana Savović" userId="4e0acd45-0af8-4320-8112-fd3199a08076" providerId="ADAL" clId="{1FF91D10-844A-4C9D-9941-DDEE58370DCC}" dt="2024-07-30T14:03:52.063" v="4" actId="2696"/>
        <pc:sldMkLst>
          <pc:docMk/>
          <pc:sldMk cId="0" sldId="278"/>
        </pc:sldMkLst>
      </pc:sldChg>
      <pc:sldChg chg="del">
        <pc:chgData name="Tijana Savović" userId="4e0acd45-0af8-4320-8112-fd3199a08076" providerId="ADAL" clId="{1FF91D10-844A-4C9D-9941-DDEE58370DCC}" dt="2024-07-30T14:03:44.430" v="3" actId="2696"/>
        <pc:sldMkLst>
          <pc:docMk/>
          <pc:sldMk cId="1305943525" sldId="281"/>
        </pc:sldMkLst>
      </pc:sldChg>
      <pc:sldChg chg="del">
        <pc:chgData name="Tijana Savović" userId="4e0acd45-0af8-4320-8112-fd3199a08076" providerId="ADAL" clId="{1FF91D10-844A-4C9D-9941-DDEE58370DCC}" dt="2024-07-30T14:03:27.214" v="0" actId="2696"/>
        <pc:sldMkLst>
          <pc:docMk/>
          <pc:sldMk cId="2935022363" sldId="283"/>
        </pc:sldMkLst>
      </pc:sldChg>
      <pc:sldChg chg="del">
        <pc:chgData name="Tijana Savović" userId="4e0acd45-0af8-4320-8112-fd3199a08076" providerId="ADAL" clId="{1FF91D10-844A-4C9D-9941-DDEE58370DCC}" dt="2024-07-30T14:03:29.854" v="1" actId="2696"/>
        <pc:sldMkLst>
          <pc:docMk/>
          <pc:sldMk cId="647478327" sldId="28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B891F9-D6F2-4C0E-B4BF-312D71A6B8C7}" type="doc">
      <dgm:prSet loTypeId="urn:microsoft.com/office/officeart/2005/8/layout/target1" loCatId="relationship" qsTypeId="urn:microsoft.com/office/officeart/2005/8/quickstyle/3d1" qsCatId="3D" csTypeId="urn:microsoft.com/office/officeart/2005/8/colors/accent1_2" csCatId="accent1" phldr="1"/>
      <dgm:spPr/>
    </dgm:pt>
    <dgm:pt modelId="{5693D683-2559-479D-AACC-AABD0B787DE6}">
      <dgm:prSet phldrT="[Text]"/>
      <dgm:spPr/>
      <dgm:t>
        <a:bodyPr/>
        <a:lstStyle/>
        <a:p>
          <a:r>
            <a:rPr lang="sr-Latn-BA" dirty="0">
              <a:solidFill>
                <a:srgbClr val="FFCC33"/>
              </a:solidFill>
            </a:rPr>
            <a:t>SOM</a:t>
          </a:r>
        </a:p>
      </dgm:t>
    </dgm:pt>
    <dgm:pt modelId="{0D9AE4C4-626A-44FB-BC97-F897B1A70032}" type="parTrans" cxnId="{7E6F220B-EB11-4701-B0DD-3997C019E133}">
      <dgm:prSet/>
      <dgm:spPr/>
      <dgm:t>
        <a:bodyPr/>
        <a:lstStyle/>
        <a:p>
          <a:endParaRPr lang="sr-Latn-BA"/>
        </a:p>
      </dgm:t>
    </dgm:pt>
    <dgm:pt modelId="{E4F87D4F-59FC-452D-884F-A250A104FA81}" type="sibTrans" cxnId="{7E6F220B-EB11-4701-B0DD-3997C019E133}">
      <dgm:prSet/>
      <dgm:spPr/>
      <dgm:t>
        <a:bodyPr/>
        <a:lstStyle/>
        <a:p>
          <a:endParaRPr lang="sr-Latn-BA"/>
        </a:p>
      </dgm:t>
    </dgm:pt>
    <dgm:pt modelId="{85FFC41F-73E2-40FE-806A-2DB5511220D8}">
      <dgm:prSet phldrT="[Text]"/>
      <dgm:spPr/>
      <dgm:t>
        <a:bodyPr/>
        <a:lstStyle/>
        <a:p>
          <a:r>
            <a:rPr lang="sr-Latn-BA" dirty="0">
              <a:solidFill>
                <a:srgbClr val="FF9900"/>
              </a:solidFill>
            </a:rPr>
            <a:t>SAM</a:t>
          </a:r>
        </a:p>
      </dgm:t>
    </dgm:pt>
    <dgm:pt modelId="{730136DC-E3CB-4823-8B8C-5AA117799476}" type="parTrans" cxnId="{E058F782-8B34-4E57-BB02-687BAF56432B}">
      <dgm:prSet/>
      <dgm:spPr/>
      <dgm:t>
        <a:bodyPr/>
        <a:lstStyle/>
        <a:p>
          <a:endParaRPr lang="sr-Latn-BA"/>
        </a:p>
      </dgm:t>
    </dgm:pt>
    <dgm:pt modelId="{4FE4D10A-590A-4F4F-863C-6A719499E3A9}" type="sibTrans" cxnId="{E058F782-8B34-4E57-BB02-687BAF56432B}">
      <dgm:prSet/>
      <dgm:spPr/>
      <dgm:t>
        <a:bodyPr/>
        <a:lstStyle/>
        <a:p>
          <a:endParaRPr lang="sr-Latn-BA"/>
        </a:p>
      </dgm:t>
    </dgm:pt>
    <dgm:pt modelId="{ADB0AD0E-CA19-479F-A421-0184C7C3239A}">
      <dgm:prSet phldrT="[Text]"/>
      <dgm:spPr/>
      <dgm:t>
        <a:bodyPr/>
        <a:lstStyle/>
        <a:p>
          <a:r>
            <a:rPr lang="sr-Latn-BA" dirty="0">
              <a:solidFill>
                <a:srgbClr val="C97611"/>
              </a:solidFill>
            </a:rPr>
            <a:t>TAM</a:t>
          </a:r>
        </a:p>
      </dgm:t>
    </dgm:pt>
    <dgm:pt modelId="{81935453-7AC3-4EE5-AD7B-9D20F3FAEDCB}" type="parTrans" cxnId="{00649299-E448-49E0-A8A1-2D4A9C570B19}">
      <dgm:prSet/>
      <dgm:spPr/>
      <dgm:t>
        <a:bodyPr/>
        <a:lstStyle/>
        <a:p>
          <a:endParaRPr lang="sr-Latn-BA"/>
        </a:p>
      </dgm:t>
    </dgm:pt>
    <dgm:pt modelId="{6EB927F8-46C7-4E86-ADE2-1D515C8ED3E1}" type="sibTrans" cxnId="{00649299-E448-49E0-A8A1-2D4A9C570B19}">
      <dgm:prSet/>
      <dgm:spPr/>
      <dgm:t>
        <a:bodyPr/>
        <a:lstStyle/>
        <a:p>
          <a:endParaRPr lang="sr-Latn-BA"/>
        </a:p>
      </dgm:t>
    </dgm:pt>
    <dgm:pt modelId="{BC348984-EBB9-4CE2-8E6F-FE0FE340A031}" type="pres">
      <dgm:prSet presAssocID="{42B891F9-D6F2-4C0E-B4BF-312D71A6B8C7}" presName="composite" presStyleCnt="0">
        <dgm:presLayoutVars>
          <dgm:chMax val="5"/>
          <dgm:dir/>
          <dgm:resizeHandles val="exact"/>
        </dgm:presLayoutVars>
      </dgm:prSet>
      <dgm:spPr/>
    </dgm:pt>
    <dgm:pt modelId="{3BDEEC35-B626-4964-80E5-E14F5462AE4F}" type="pres">
      <dgm:prSet presAssocID="{5693D683-2559-479D-AACC-AABD0B787DE6}" presName="circle1" presStyleLbl="lnNode1" presStyleIdx="0" presStyleCnt="3"/>
      <dgm:spPr>
        <a:gradFill rotWithShape="0">
          <a:gsLst>
            <a:gs pos="0">
              <a:srgbClr val="FFCC33"/>
            </a:gs>
            <a:gs pos="80000">
              <a:srgbClr val="FFCC33"/>
            </a:gs>
            <a:gs pos="100000">
              <a:srgbClr val="FFCC33"/>
            </a:gs>
          </a:gsLst>
        </a:gradFill>
      </dgm:spPr>
    </dgm:pt>
    <dgm:pt modelId="{63644A9B-3F30-4906-8798-683A83786284}" type="pres">
      <dgm:prSet presAssocID="{5693D683-2559-479D-AACC-AABD0B787DE6}" presName="text1" presStyleLbl="revTx" presStyleIdx="0" presStyleCnt="3">
        <dgm:presLayoutVars>
          <dgm:bulletEnabled val="1"/>
        </dgm:presLayoutVars>
      </dgm:prSet>
      <dgm:spPr/>
    </dgm:pt>
    <dgm:pt modelId="{51C87C19-76D9-4EA6-A102-E163C0B176B1}" type="pres">
      <dgm:prSet presAssocID="{5693D683-2559-479D-AACC-AABD0B787DE6}" presName="line1" presStyleLbl="callout" presStyleIdx="0" presStyleCnt="6"/>
      <dgm:spPr/>
    </dgm:pt>
    <dgm:pt modelId="{BCDAECAE-8C81-4BC3-B945-CC5DBF058E01}" type="pres">
      <dgm:prSet presAssocID="{5693D683-2559-479D-AACC-AABD0B787DE6}" presName="d1" presStyleLbl="callout" presStyleIdx="1" presStyleCnt="6"/>
      <dgm:spPr/>
    </dgm:pt>
    <dgm:pt modelId="{E0C8BC6B-5DC4-498D-9E9D-75730BA6E463}" type="pres">
      <dgm:prSet presAssocID="{85FFC41F-73E2-40FE-806A-2DB5511220D8}" presName="circle2" presStyleLbl="lnNode1" presStyleIdx="1" presStyleCnt="3"/>
      <dgm:spPr>
        <a:gradFill rotWithShape="0">
          <a:gsLst>
            <a:gs pos="0">
              <a:srgbClr val="FF9900"/>
            </a:gs>
            <a:gs pos="80000">
              <a:srgbClr val="FF9900"/>
            </a:gs>
            <a:gs pos="100000">
              <a:srgbClr val="FF9900"/>
            </a:gs>
          </a:gsLst>
        </a:gradFill>
      </dgm:spPr>
    </dgm:pt>
    <dgm:pt modelId="{AA1C156E-5984-4F16-9CB1-FD7B270D8B68}" type="pres">
      <dgm:prSet presAssocID="{85FFC41F-73E2-40FE-806A-2DB5511220D8}" presName="text2" presStyleLbl="revTx" presStyleIdx="1" presStyleCnt="3">
        <dgm:presLayoutVars>
          <dgm:bulletEnabled val="1"/>
        </dgm:presLayoutVars>
      </dgm:prSet>
      <dgm:spPr/>
    </dgm:pt>
    <dgm:pt modelId="{A7C8EC3A-3DA0-4BFF-818F-C1FEDA79ED88}" type="pres">
      <dgm:prSet presAssocID="{85FFC41F-73E2-40FE-806A-2DB5511220D8}" presName="line2" presStyleLbl="callout" presStyleIdx="2" presStyleCnt="6"/>
      <dgm:spPr/>
    </dgm:pt>
    <dgm:pt modelId="{3CAEF1F7-EA29-4D33-A6F9-253F62E2F858}" type="pres">
      <dgm:prSet presAssocID="{85FFC41F-73E2-40FE-806A-2DB5511220D8}" presName="d2" presStyleLbl="callout" presStyleIdx="3" presStyleCnt="6"/>
      <dgm:spPr/>
    </dgm:pt>
    <dgm:pt modelId="{BC3BCD63-3521-4E13-92BA-5BFF17EA3019}" type="pres">
      <dgm:prSet presAssocID="{ADB0AD0E-CA19-479F-A421-0184C7C3239A}" presName="circle3" presStyleLbl="lnNode1" presStyleIdx="2" presStyleCnt="3"/>
      <dgm:spPr>
        <a:gradFill rotWithShape="0">
          <a:gsLst>
            <a:gs pos="0">
              <a:srgbClr val="C97611"/>
            </a:gs>
            <a:gs pos="80000">
              <a:srgbClr val="C97611"/>
            </a:gs>
            <a:gs pos="100000">
              <a:srgbClr val="C97611"/>
            </a:gs>
          </a:gsLst>
        </a:gradFill>
      </dgm:spPr>
    </dgm:pt>
    <dgm:pt modelId="{A841762F-0493-4339-A57E-8BAF34D48F45}" type="pres">
      <dgm:prSet presAssocID="{ADB0AD0E-CA19-479F-A421-0184C7C3239A}" presName="text3" presStyleLbl="revTx" presStyleIdx="2" presStyleCnt="3">
        <dgm:presLayoutVars>
          <dgm:bulletEnabled val="1"/>
        </dgm:presLayoutVars>
      </dgm:prSet>
      <dgm:spPr/>
    </dgm:pt>
    <dgm:pt modelId="{A7669C99-4125-4506-957B-67BE436C3C7C}" type="pres">
      <dgm:prSet presAssocID="{ADB0AD0E-CA19-479F-A421-0184C7C3239A}" presName="line3" presStyleLbl="callout" presStyleIdx="4" presStyleCnt="6"/>
      <dgm:spPr/>
    </dgm:pt>
    <dgm:pt modelId="{B8E03F71-0DEC-41BD-BEBE-E993DAC2099F}" type="pres">
      <dgm:prSet presAssocID="{ADB0AD0E-CA19-479F-A421-0184C7C3239A}" presName="d3" presStyleLbl="callout" presStyleIdx="5" presStyleCnt="6"/>
      <dgm:spPr/>
    </dgm:pt>
  </dgm:ptLst>
  <dgm:cxnLst>
    <dgm:cxn modelId="{7E6F220B-EB11-4701-B0DD-3997C019E133}" srcId="{42B891F9-D6F2-4C0E-B4BF-312D71A6B8C7}" destId="{5693D683-2559-479D-AACC-AABD0B787DE6}" srcOrd="0" destOrd="0" parTransId="{0D9AE4C4-626A-44FB-BC97-F897B1A70032}" sibTransId="{E4F87D4F-59FC-452D-884F-A250A104FA81}"/>
    <dgm:cxn modelId="{E058F782-8B34-4E57-BB02-687BAF56432B}" srcId="{42B891F9-D6F2-4C0E-B4BF-312D71A6B8C7}" destId="{85FFC41F-73E2-40FE-806A-2DB5511220D8}" srcOrd="1" destOrd="0" parTransId="{730136DC-E3CB-4823-8B8C-5AA117799476}" sibTransId="{4FE4D10A-590A-4F4F-863C-6A719499E3A9}"/>
    <dgm:cxn modelId="{00649299-E448-49E0-A8A1-2D4A9C570B19}" srcId="{42B891F9-D6F2-4C0E-B4BF-312D71A6B8C7}" destId="{ADB0AD0E-CA19-479F-A421-0184C7C3239A}" srcOrd="2" destOrd="0" parTransId="{81935453-7AC3-4EE5-AD7B-9D20F3FAEDCB}" sibTransId="{6EB927F8-46C7-4E86-ADE2-1D515C8ED3E1}"/>
    <dgm:cxn modelId="{64D1F6BE-4ED7-4009-A660-8FD579CB0CF4}" type="presOf" srcId="{5693D683-2559-479D-AACC-AABD0B787DE6}" destId="{63644A9B-3F30-4906-8798-683A83786284}" srcOrd="0" destOrd="0" presId="urn:microsoft.com/office/officeart/2005/8/layout/target1"/>
    <dgm:cxn modelId="{A03420C4-D0BF-4948-8067-F4D83D74BE20}" type="presOf" srcId="{ADB0AD0E-CA19-479F-A421-0184C7C3239A}" destId="{A841762F-0493-4339-A57E-8BAF34D48F45}" srcOrd="0" destOrd="0" presId="urn:microsoft.com/office/officeart/2005/8/layout/target1"/>
    <dgm:cxn modelId="{836EAAD4-F37C-4D6D-ADBB-7BAAA5316AFD}" type="presOf" srcId="{85FFC41F-73E2-40FE-806A-2DB5511220D8}" destId="{AA1C156E-5984-4F16-9CB1-FD7B270D8B68}" srcOrd="0" destOrd="0" presId="urn:microsoft.com/office/officeart/2005/8/layout/target1"/>
    <dgm:cxn modelId="{9A21A4DA-4CB3-4F7D-9017-16821B87599A}" type="presOf" srcId="{42B891F9-D6F2-4C0E-B4BF-312D71A6B8C7}" destId="{BC348984-EBB9-4CE2-8E6F-FE0FE340A031}" srcOrd="0" destOrd="0" presId="urn:microsoft.com/office/officeart/2005/8/layout/target1"/>
    <dgm:cxn modelId="{34A4229D-A925-4397-82E5-3A58AD441C56}" type="presParOf" srcId="{BC348984-EBB9-4CE2-8E6F-FE0FE340A031}" destId="{3BDEEC35-B626-4964-80E5-E14F5462AE4F}" srcOrd="0" destOrd="0" presId="urn:microsoft.com/office/officeart/2005/8/layout/target1"/>
    <dgm:cxn modelId="{073F8069-8D3F-4F1B-895C-2264E56F0F68}" type="presParOf" srcId="{BC348984-EBB9-4CE2-8E6F-FE0FE340A031}" destId="{63644A9B-3F30-4906-8798-683A83786284}" srcOrd="1" destOrd="0" presId="urn:microsoft.com/office/officeart/2005/8/layout/target1"/>
    <dgm:cxn modelId="{D22116B9-9587-44DB-BDA1-395E65A7B025}" type="presParOf" srcId="{BC348984-EBB9-4CE2-8E6F-FE0FE340A031}" destId="{51C87C19-76D9-4EA6-A102-E163C0B176B1}" srcOrd="2" destOrd="0" presId="urn:microsoft.com/office/officeart/2005/8/layout/target1"/>
    <dgm:cxn modelId="{F61B1EBA-918E-4478-A102-02C1A1A4C688}" type="presParOf" srcId="{BC348984-EBB9-4CE2-8E6F-FE0FE340A031}" destId="{BCDAECAE-8C81-4BC3-B945-CC5DBF058E01}" srcOrd="3" destOrd="0" presId="urn:microsoft.com/office/officeart/2005/8/layout/target1"/>
    <dgm:cxn modelId="{3FBA2C10-B84D-462D-A07E-C64315FF1665}" type="presParOf" srcId="{BC348984-EBB9-4CE2-8E6F-FE0FE340A031}" destId="{E0C8BC6B-5DC4-498D-9E9D-75730BA6E463}" srcOrd="4" destOrd="0" presId="urn:microsoft.com/office/officeart/2005/8/layout/target1"/>
    <dgm:cxn modelId="{21749A28-5786-4733-BA20-541F6955E78C}" type="presParOf" srcId="{BC348984-EBB9-4CE2-8E6F-FE0FE340A031}" destId="{AA1C156E-5984-4F16-9CB1-FD7B270D8B68}" srcOrd="5" destOrd="0" presId="urn:microsoft.com/office/officeart/2005/8/layout/target1"/>
    <dgm:cxn modelId="{5ED54FF6-6B4B-45DB-9655-E51D7F64DE15}" type="presParOf" srcId="{BC348984-EBB9-4CE2-8E6F-FE0FE340A031}" destId="{A7C8EC3A-3DA0-4BFF-818F-C1FEDA79ED88}" srcOrd="6" destOrd="0" presId="urn:microsoft.com/office/officeart/2005/8/layout/target1"/>
    <dgm:cxn modelId="{A84EFDAA-9614-4EA6-9E3B-8D799DA63F03}" type="presParOf" srcId="{BC348984-EBB9-4CE2-8E6F-FE0FE340A031}" destId="{3CAEF1F7-EA29-4D33-A6F9-253F62E2F858}" srcOrd="7" destOrd="0" presId="urn:microsoft.com/office/officeart/2005/8/layout/target1"/>
    <dgm:cxn modelId="{6DA94FD7-8754-4B9D-97C7-D811F08C2942}" type="presParOf" srcId="{BC348984-EBB9-4CE2-8E6F-FE0FE340A031}" destId="{BC3BCD63-3521-4E13-92BA-5BFF17EA3019}" srcOrd="8" destOrd="0" presId="urn:microsoft.com/office/officeart/2005/8/layout/target1"/>
    <dgm:cxn modelId="{919FE605-4656-47CC-9352-35D108AB3171}" type="presParOf" srcId="{BC348984-EBB9-4CE2-8E6F-FE0FE340A031}" destId="{A841762F-0493-4339-A57E-8BAF34D48F45}" srcOrd="9" destOrd="0" presId="urn:microsoft.com/office/officeart/2005/8/layout/target1"/>
    <dgm:cxn modelId="{DD710826-26F7-41EB-9430-D6C181F0FDB5}" type="presParOf" srcId="{BC348984-EBB9-4CE2-8E6F-FE0FE340A031}" destId="{A7669C99-4125-4506-957B-67BE436C3C7C}" srcOrd="10" destOrd="0" presId="urn:microsoft.com/office/officeart/2005/8/layout/target1"/>
    <dgm:cxn modelId="{20CF5226-FBE0-45AC-959D-0D1FC0D9A9D0}" type="presParOf" srcId="{BC348984-EBB9-4CE2-8E6F-FE0FE340A031}" destId="{B8E03F71-0DEC-41BD-BEBE-E993DAC2099F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BCD63-3521-4E13-92BA-5BFF17EA3019}">
      <dsp:nvSpPr>
        <dsp:cNvPr id="0" name=""/>
        <dsp:cNvSpPr/>
      </dsp:nvSpPr>
      <dsp:spPr>
        <a:xfrm>
          <a:off x="543600" y="1136649"/>
          <a:ext cx="3409950" cy="3409950"/>
        </a:xfrm>
        <a:prstGeom prst="ellipse">
          <a:avLst/>
        </a:prstGeom>
        <a:gradFill rotWithShape="0">
          <a:gsLst>
            <a:gs pos="0">
              <a:srgbClr val="C97611"/>
            </a:gs>
            <a:gs pos="80000">
              <a:srgbClr val="C97611"/>
            </a:gs>
            <a:gs pos="100000">
              <a:srgbClr val="C97611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0C8BC6B-5DC4-498D-9E9D-75730BA6E463}">
      <dsp:nvSpPr>
        <dsp:cNvPr id="0" name=""/>
        <dsp:cNvSpPr/>
      </dsp:nvSpPr>
      <dsp:spPr>
        <a:xfrm>
          <a:off x="1225590" y="1818640"/>
          <a:ext cx="2045970" cy="2045970"/>
        </a:xfrm>
        <a:prstGeom prst="ellipse">
          <a:avLst/>
        </a:prstGeom>
        <a:gradFill rotWithShape="0">
          <a:gsLst>
            <a:gs pos="0">
              <a:srgbClr val="FF9900"/>
            </a:gs>
            <a:gs pos="80000">
              <a:srgbClr val="FF9900"/>
            </a:gs>
            <a:gs pos="100000">
              <a:srgbClr val="FF9900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DEEC35-B626-4964-80E5-E14F5462AE4F}">
      <dsp:nvSpPr>
        <dsp:cNvPr id="0" name=""/>
        <dsp:cNvSpPr/>
      </dsp:nvSpPr>
      <dsp:spPr>
        <a:xfrm>
          <a:off x="1907580" y="2500630"/>
          <a:ext cx="681990" cy="681990"/>
        </a:xfrm>
        <a:prstGeom prst="ellipse">
          <a:avLst/>
        </a:prstGeom>
        <a:gradFill rotWithShape="0">
          <a:gsLst>
            <a:gs pos="0">
              <a:srgbClr val="FFCC33"/>
            </a:gs>
            <a:gs pos="80000">
              <a:srgbClr val="FFCC33"/>
            </a:gs>
            <a:gs pos="100000">
              <a:srgbClr val="FFCC33"/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644A9B-3F30-4906-8798-683A83786284}">
      <dsp:nvSpPr>
        <dsp:cNvPr id="0" name=""/>
        <dsp:cNvSpPr/>
      </dsp:nvSpPr>
      <dsp:spPr>
        <a:xfrm>
          <a:off x="4521875" y="0"/>
          <a:ext cx="1704975" cy="994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63500" rIns="63500" bIns="63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5000" kern="1200" dirty="0">
              <a:solidFill>
                <a:srgbClr val="FFCC33"/>
              </a:solidFill>
            </a:rPr>
            <a:t>SOM</a:t>
          </a:r>
        </a:p>
      </dsp:txBody>
      <dsp:txXfrm>
        <a:off x="4521875" y="0"/>
        <a:ext cx="1704975" cy="994568"/>
      </dsp:txXfrm>
    </dsp:sp>
    <dsp:sp modelId="{51C87C19-76D9-4EA6-A102-E163C0B176B1}">
      <dsp:nvSpPr>
        <dsp:cNvPr id="0" name=""/>
        <dsp:cNvSpPr/>
      </dsp:nvSpPr>
      <dsp:spPr>
        <a:xfrm>
          <a:off x="4095631" y="497284"/>
          <a:ext cx="426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DAECAE-8C81-4BC3-B945-CC5DBF058E01}">
      <dsp:nvSpPr>
        <dsp:cNvPr id="0" name=""/>
        <dsp:cNvSpPr/>
      </dsp:nvSpPr>
      <dsp:spPr>
        <a:xfrm rot="5400000">
          <a:off x="1999364" y="747063"/>
          <a:ext cx="2343772" cy="184535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C156E-5984-4F16-9CB1-FD7B270D8B68}">
      <dsp:nvSpPr>
        <dsp:cNvPr id="0" name=""/>
        <dsp:cNvSpPr/>
      </dsp:nvSpPr>
      <dsp:spPr>
        <a:xfrm>
          <a:off x="4521875" y="994568"/>
          <a:ext cx="1704975" cy="994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63500" rIns="63500" bIns="63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5000" kern="1200" dirty="0">
              <a:solidFill>
                <a:srgbClr val="FF9900"/>
              </a:solidFill>
            </a:rPr>
            <a:t>SAM</a:t>
          </a:r>
        </a:p>
      </dsp:txBody>
      <dsp:txXfrm>
        <a:off x="4521875" y="994568"/>
        <a:ext cx="1704975" cy="994568"/>
      </dsp:txXfrm>
    </dsp:sp>
    <dsp:sp modelId="{A7C8EC3A-3DA0-4BFF-818F-C1FEDA79ED88}">
      <dsp:nvSpPr>
        <dsp:cNvPr id="0" name=""/>
        <dsp:cNvSpPr/>
      </dsp:nvSpPr>
      <dsp:spPr>
        <a:xfrm>
          <a:off x="4095631" y="1491853"/>
          <a:ext cx="426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AEF1F7-EA29-4D33-A6F9-253F62E2F858}">
      <dsp:nvSpPr>
        <dsp:cNvPr id="0" name=""/>
        <dsp:cNvSpPr/>
      </dsp:nvSpPr>
      <dsp:spPr>
        <a:xfrm rot="5400000">
          <a:off x="2502446" y="1726116"/>
          <a:ext cx="1826369" cy="135659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41762F-0493-4339-A57E-8BAF34D48F45}">
      <dsp:nvSpPr>
        <dsp:cNvPr id="0" name=""/>
        <dsp:cNvSpPr/>
      </dsp:nvSpPr>
      <dsp:spPr>
        <a:xfrm>
          <a:off x="4521875" y="1989137"/>
          <a:ext cx="1704975" cy="994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63500" rIns="63500" bIns="635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5000" kern="1200" dirty="0">
              <a:solidFill>
                <a:srgbClr val="C97611"/>
              </a:solidFill>
            </a:rPr>
            <a:t>TAM</a:t>
          </a:r>
        </a:p>
      </dsp:txBody>
      <dsp:txXfrm>
        <a:off x="4521875" y="1989137"/>
        <a:ext cx="1704975" cy="994568"/>
      </dsp:txXfrm>
    </dsp:sp>
    <dsp:sp modelId="{A7669C99-4125-4506-957B-67BE436C3C7C}">
      <dsp:nvSpPr>
        <dsp:cNvPr id="0" name=""/>
        <dsp:cNvSpPr/>
      </dsp:nvSpPr>
      <dsp:spPr>
        <a:xfrm>
          <a:off x="4095631" y="2486421"/>
          <a:ext cx="42624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E03F71-0DEC-41BD-BEBE-E993DAC2099F}">
      <dsp:nvSpPr>
        <dsp:cNvPr id="0" name=""/>
        <dsp:cNvSpPr/>
      </dsp:nvSpPr>
      <dsp:spPr>
        <a:xfrm rot="5400000">
          <a:off x="3006152" y="2704374"/>
          <a:ext cx="1304874" cy="867832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127000" prstMaterial="matte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3F4448-C25E-4958-89AE-4DEB976AB9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981AC-EA97-46F3-A629-33A9FFA945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5BB7A-C3E8-4F9D-B318-1549E9ECD0B9}" type="datetimeFigureOut">
              <a:rPr lang="bs-Latn-BA" smtClean="0"/>
              <a:t>31. 7. 2024.</a:t>
            </a:fld>
            <a:endParaRPr lang="bs-Latn-B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ED915A-B9D7-4691-A37D-8C703A28F5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A53BE-B34C-43C6-AF47-9288C7B9F0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C1F21-4484-40F8-8F50-0726A0570F3D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924596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1D7B8-402D-41BE-829A-9A6807B4C0AB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4E16C-8EA5-4EEF-A972-816576AA4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8639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9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28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91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160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09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83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5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13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032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71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4E16C-8EA5-4EEF-A972-816576AA4DE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96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279900" y="3543300"/>
            <a:ext cx="6949700" cy="32619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8800"/>
              </a:lnSpc>
            </a:pPr>
            <a:r>
              <a:rPr lang="en-US" sz="6000" b="1" dirty="0" err="1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Kako</a:t>
            </a:r>
            <a:r>
              <a:rPr lang="en-US" sz="6000" b="1" kern="1200" dirty="0">
                <a:solidFill>
                  <a:schemeClr val="bg1"/>
                </a:solidFill>
                <a:latin typeface="Bahnschrift SemiBold" panose="020B0502040204020203" pitchFamily="34" charset="0"/>
                <a:ea typeface="+mj-ea"/>
                <a:cs typeface="72 Monospace" panose="020B0509030603020204" pitchFamily="49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koristiti</a:t>
            </a:r>
            <a:r>
              <a:rPr lang="en-US" sz="6000" b="1" dirty="0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ovaj</a:t>
            </a:r>
            <a:r>
              <a:rPr lang="en-US" sz="6000" b="1" dirty="0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 template</a:t>
            </a:r>
            <a:r>
              <a:rPr lang="bs-Latn-BA" sz="6000" b="1" dirty="0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 da snimite </a:t>
            </a:r>
            <a:r>
              <a:rPr lang="bs-Latn-BA" sz="6000" b="1" dirty="0" err="1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pitch</a:t>
            </a:r>
            <a:r>
              <a:rPr lang="bs-Latn-BA" sz="6000" b="1" dirty="0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 video?</a:t>
            </a:r>
            <a:r>
              <a:rPr lang="en-US" sz="6000" b="1" dirty="0">
                <a:solidFill>
                  <a:schemeClr val="bg1"/>
                </a:solidFill>
                <a:latin typeface="Bahnschrift SemiBold" panose="020B0502040204020203" pitchFamily="34" charset="0"/>
                <a:cs typeface="72 Monospace" panose="020B0509030603020204" pitchFamily="49" charset="0"/>
              </a:rPr>
              <a:t> 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9481441" y="1388787"/>
            <a:ext cx="8081653" cy="3231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en-US" sz="2100" dirty="0" err="1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Elemente</a:t>
            </a:r>
            <a:r>
              <a:rPr lang="en-US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unutar</a:t>
            </a:r>
            <a:r>
              <a:rPr lang="en-US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</a:t>
            </a:r>
            <a:r>
              <a:rPr lang="bs-Latn-BA" sz="2100" dirty="0" err="1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slajdova</a:t>
            </a:r>
            <a:r>
              <a:rPr lang="en-US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možete </a:t>
            </a:r>
            <a:r>
              <a:rPr lang="en-US" sz="2100" dirty="0" err="1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prilagodit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i</a:t>
            </a:r>
            <a:r>
              <a:rPr lang="en-US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svojim</a:t>
            </a:r>
            <a:r>
              <a:rPr lang="en-US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potrebama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. 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8442495" y="1358184"/>
            <a:ext cx="467670" cy="3679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079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01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481441" y="4229100"/>
            <a:ext cx="7930069" cy="6463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Dobar </a:t>
            </a:r>
            <a:r>
              <a:rPr lang="bs-Latn-BA" sz="2100" dirty="0" err="1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pitch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se svodi na balans emocionalnih i poslovnih potreba, a odlikuju ga jednostavnost i suština.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9481441" y="5784895"/>
            <a:ext cx="7930068" cy="30469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spcAft>
                <a:spcPts val="600"/>
              </a:spcAft>
            </a:pP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Budite </a:t>
            </a:r>
            <a:r>
              <a:rPr lang="bs-Latn-BA" sz="2100" b="1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precizni i jasni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.</a:t>
            </a:r>
          </a:p>
          <a:p>
            <a:pPr algn="just">
              <a:spcAft>
                <a:spcPts val="600"/>
              </a:spcAft>
            </a:pPr>
            <a:r>
              <a:rPr lang="bs-Latn-BA" sz="2100" b="1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Koristite slike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kako biste približili vašu ideju.</a:t>
            </a:r>
          </a:p>
          <a:p>
            <a:pPr algn="just">
              <a:spcAft>
                <a:spcPts val="600"/>
              </a:spcAft>
            </a:pPr>
            <a:r>
              <a:rPr lang="bs-Latn-BA" sz="2100" b="1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Ne pišite mnogo teksta na slajdovima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 – ostavite ključne riječi</a:t>
            </a:r>
          </a:p>
          <a:p>
            <a:pPr algn="just">
              <a:spcAft>
                <a:spcPts val="600"/>
              </a:spcAft>
            </a:pP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Navedite </a:t>
            </a:r>
            <a:r>
              <a:rPr lang="bs-Latn-BA" sz="2100" b="1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konkretne brojeve.</a:t>
            </a:r>
          </a:p>
          <a:p>
            <a:pPr algn="just">
              <a:spcAft>
                <a:spcPts val="600"/>
              </a:spcAft>
            </a:pP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Ograničite vrijeme prezentovanja na 5-10 minuta.</a:t>
            </a:r>
          </a:p>
          <a:p>
            <a:pPr algn="just">
              <a:spcAft>
                <a:spcPts val="600"/>
              </a:spcAft>
            </a:pP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Dozvoljeno je dodavati slajdove, sve dok ste zadovoljili vremensko ograničenje.</a:t>
            </a:r>
          </a:p>
          <a:p>
            <a:pPr algn="just">
              <a:spcAft>
                <a:spcPts val="600"/>
              </a:spcAft>
            </a:pPr>
            <a:r>
              <a:rPr lang="bs-Latn-BA" sz="2100" b="1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Uvježbajte svoju prezentaciju</a:t>
            </a:r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8447730" y="2416117"/>
            <a:ext cx="467670" cy="3679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079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02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438106" y="4234505"/>
            <a:ext cx="467670" cy="3679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079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03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2FA03264-07DB-4636-BA38-FE296372A5DE}"/>
              </a:ext>
            </a:extLst>
          </p:cNvPr>
          <p:cNvSpPr txBox="1"/>
          <p:nvPr/>
        </p:nvSpPr>
        <p:spPr>
          <a:xfrm>
            <a:off x="9481441" y="2416117"/>
            <a:ext cx="7786516" cy="12926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/>
            <a:r>
              <a:rPr lang="bs-Latn-BA" sz="2100" dirty="0">
                <a:solidFill>
                  <a:schemeClr val="bg1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Broj slajdova možete smanjiti, ali zapamtite da je potrebno (makar u usmenoj formi) dostaviti odgovore na pitanja postavljena u prezentaciji.</a:t>
            </a:r>
          </a:p>
          <a:p>
            <a:pPr algn="just"/>
            <a:endParaRPr lang="bs-Latn-BA" sz="2100" dirty="0">
              <a:solidFill>
                <a:schemeClr val="bg1"/>
              </a:solidFill>
              <a:latin typeface="Bahnschrift SemiLight" panose="020B0502040204020203" pitchFamily="34" charset="0"/>
              <a:cs typeface="72 Monospace" panose="020B0509030603020204" pitchFamily="49" charset="0"/>
            </a:endParaRPr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97AFE726-967F-4D2C-854B-3F23EAADD3B4}"/>
              </a:ext>
            </a:extLst>
          </p:cNvPr>
          <p:cNvSpPr txBox="1"/>
          <p:nvPr/>
        </p:nvSpPr>
        <p:spPr>
          <a:xfrm>
            <a:off x="8438106" y="5784895"/>
            <a:ext cx="467670" cy="3679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079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0</a:t>
            </a:r>
            <a:r>
              <a:rPr lang="bs-Latn-BA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72 Monospace" panose="020B0509030603020204" pitchFamily="49" charset="0"/>
              </a:rPr>
              <a:t>4</a:t>
            </a:r>
            <a:endParaRPr lang="en-US" sz="2200" b="1" dirty="0">
              <a:solidFill>
                <a:srgbClr val="FFCC33"/>
              </a:solidFill>
              <a:latin typeface="Bahnschrift SemiLight" panose="020B0502040204020203" pitchFamily="34" charset="0"/>
              <a:cs typeface="72 Monospace" panose="020B0509030603020204" pitchFamily="49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B301FA8-15C1-4852-8AA3-A4990DEC7E2D}"/>
              </a:ext>
            </a:extLst>
          </p:cNvPr>
          <p:cNvCxnSpPr/>
          <p:nvPr/>
        </p:nvCxnSpPr>
        <p:spPr>
          <a:xfrm>
            <a:off x="9143999" y="1236660"/>
            <a:ext cx="0" cy="7605614"/>
          </a:xfrm>
          <a:prstGeom prst="line">
            <a:avLst/>
          </a:prstGeom>
          <a:ln>
            <a:solidFill>
              <a:srgbClr val="FF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802744" y="1896382"/>
            <a:ext cx="9119547" cy="9437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7972"/>
              </a:lnSpc>
            </a:pPr>
            <a:r>
              <a:rPr lang="en-US" sz="5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STRATEGIJA RASTA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2649844" y="4762812"/>
            <a:ext cx="4910115" cy="32739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ts val="2800"/>
              </a:lnSpc>
              <a:defRPr>
                <a:solidFill>
                  <a:schemeClr val="accent5">
                    <a:lumMod val="50000"/>
                  </a:schemeClr>
                </a:solidFill>
                <a:latin typeface="Open Sauce Light"/>
              </a:defRPr>
            </a:lvl1pPr>
          </a:lstStyle>
          <a:p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Kakve su prilike za rast?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0095640" y="4551024"/>
            <a:ext cx="5836288" cy="37548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48"/>
              </a:lnSpc>
              <a:spcBef>
                <a:spcPts val="1200"/>
              </a:spcBef>
              <a:spcAft>
                <a:spcPts val="1200"/>
              </a:spcAft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Koja je vaša strategija širenja? </a:t>
            </a:r>
            <a:endParaRPr lang="en-US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grpSp>
        <p:nvGrpSpPr>
          <p:cNvPr id="27" name="Group 27"/>
          <p:cNvGrpSpPr/>
          <p:nvPr/>
        </p:nvGrpSpPr>
        <p:grpSpPr>
          <a:xfrm>
            <a:off x="11076686" y="7003910"/>
            <a:ext cx="5571362" cy="3194596"/>
            <a:chOff x="0" y="-96441"/>
            <a:chExt cx="4952321" cy="2839642"/>
          </a:xfrm>
        </p:grpSpPr>
        <p:grpSp>
          <p:nvGrpSpPr>
            <p:cNvPr id="28" name="Group 28"/>
            <p:cNvGrpSpPr/>
            <p:nvPr/>
          </p:nvGrpSpPr>
          <p:grpSpPr>
            <a:xfrm>
              <a:off x="0" y="-96441"/>
              <a:ext cx="4952321" cy="2839642"/>
              <a:chOff x="0" y="-28575"/>
              <a:chExt cx="1467354" cy="841375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1467354" cy="644863"/>
              </a:xfrm>
              <a:custGeom>
                <a:avLst/>
                <a:gdLst/>
                <a:ahLst/>
                <a:cxnLst/>
                <a:rect l="l" t="t" r="r" b="b"/>
                <a:pathLst>
                  <a:path w="1467354" h="644863">
                    <a:moveTo>
                      <a:pt x="70869" y="0"/>
                    </a:moveTo>
                    <a:lnTo>
                      <a:pt x="1396485" y="0"/>
                    </a:lnTo>
                    <a:cubicBezTo>
                      <a:pt x="1435625" y="0"/>
                      <a:pt x="1467354" y="31729"/>
                      <a:pt x="1467354" y="70869"/>
                    </a:cubicBezTo>
                    <a:lnTo>
                      <a:pt x="1467354" y="573994"/>
                    </a:lnTo>
                    <a:cubicBezTo>
                      <a:pt x="1467354" y="613134"/>
                      <a:pt x="1435625" y="644863"/>
                      <a:pt x="1396485" y="644863"/>
                    </a:cubicBezTo>
                    <a:lnTo>
                      <a:pt x="70869" y="644863"/>
                    </a:lnTo>
                    <a:cubicBezTo>
                      <a:pt x="31729" y="644863"/>
                      <a:pt x="0" y="613134"/>
                      <a:pt x="0" y="573994"/>
                    </a:cubicBezTo>
                    <a:lnTo>
                      <a:pt x="0" y="70869"/>
                    </a:lnTo>
                    <a:cubicBezTo>
                      <a:pt x="0" y="31729"/>
                      <a:pt x="31729" y="0"/>
                      <a:pt x="70869" y="0"/>
                    </a:cubicBezTo>
                    <a:close/>
                  </a:path>
                </a:pathLst>
              </a:custGeom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0" y="-28575"/>
                <a:ext cx="812800" cy="841375"/>
              </a:xfrm>
              <a:prstGeom prst="rect">
                <a:avLst/>
              </a:prstGeom>
            </p:spPr>
            <p:txBody>
              <a:bodyPr lIns="76200" tIns="76200" rIns="76200" bIns="76200" rtlCol="0" anchor="ctr"/>
              <a:lstStyle/>
              <a:p>
                <a:pPr algn="ctr">
                  <a:lnSpc>
                    <a:spcPts val="2858"/>
                  </a:lnSpc>
                </a:pPr>
                <a:endParaRPr sz="2700">
                  <a:latin typeface="Bahnschrift SemiLight" panose="020B0502040204020203" pitchFamily="34" charset="0"/>
                </a:endParaRPr>
              </a:p>
            </p:txBody>
          </p:sp>
        </p:grpSp>
        <p:sp>
          <p:nvSpPr>
            <p:cNvPr id="31" name="TextBox 31"/>
            <p:cNvSpPr txBox="1"/>
            <p:nvPr/>
          </p:nvSpPr>
          <p:spPr>
            <a:xfrm>
              <a:off x="1721865" y="517649"/>
              <a:ext cx="2825697" cy="240351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336"/>
                </a:lnSpc>
                <a:spcBef>
                  <a:spcPct val="0"/>
                </a:spcBef>
              </a:pPr>
              <a:r>
                <a:rPr lang="en-US" sz="1668" dirty="0">
                  <a:solidFill>
                    <a:srgbClr val="000000"/>
                  </a:solidFill>
                  <a:latin typeface="Bahnschrift SemiLight" panose="020B0502040204020203" pitchFamily="34" charset="0"/>
                </a:rPr>
                <a:t>Lorem ipsum</a:t>
              </a:r>
            </a:p>
          </p:txBody>
        </p:sp>
      </p:grpSp>
      <p:sp>
        <p:nvSpPr>
          <p:cNvPr id="45" name="TextBox 25">
            <a:extLst>
              <a:ext uri="{FF2B5EF4-FFF2-40B4-BE49-F238E27FC236}">
                <a16:creationId xmlns:a16="http://schemas.microsoft.com/office/drawing/2014/main" id="{EEF6FE4E-95D5-4868-9D4F-327DF1017998}"/>
              </a:ext>
            </a:extLst>
          </p:cNvPr>
          <p:cNvSpPr txBox="1"/>
          <p:nvPr/>
        </p:nvSpPr>
        <p:spPr>
          <a:xfrm>
            <a:off x="10095640" y="6766656"/>
            <a:ext cx="5836288" cy="67710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/>
          <a:p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Šta je potrebno da bi ste se širili na nova tržišta ili širili ponudu na postojećem tržištu?</a:t>
            </a:r>
          </a:p>
        </p:txBody>
      </p:sp>
      <p:sp>
        <p:nvSpPr>
          <p:cNvPr id="2" name="TextBox 19">
            <a:extLst>
              <a:ext uri="{FF2B5EF4-FFF2-40B4-BE49-F238E27FC236}">
                <a16:creationId xmlns:a16="http://schemas.microsoft.com/office/drawing/2014/main" id="{A177C86F-1DBA-E8DB-EAAD-0B5D5816A4DD}"/>
              </a:ext>
            </a:extLst>
          </p:cNvPr>
          <p:cNvSpPr txBox="1"/>
          <p:nvPr/>
        </p:nvSpPr>
        <p:spPr>
          <a:xfrm>
            <a:off x="2649844" y="6742411"/>
            <a:ext cx="4910115" cy="104554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ts val="2800"/>
              </a:lnSpc>
              <a:defRPr>
                <a:solidFill>
                  <a:schemeClr val="accent5">
                    <a:lumMod val="50000"/>
                  </a:schemeClr>
                </a:solidFill>
                <a:latin typeface="Open Sauce Light"/>
              </a:defRPr>
            </a:lvl1pPr>
          </a:lstStyle>
          <a:p>
            <a:r>
              <a:rPr lang="bs-Latn-BA" sz="2200" kern="1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Koje su vaše ambicije u naredne tri godine? </a:t>
            </a:r>
          </a:p>
          <a:p>
            <a:endParaRPr lang="bs-Latn-BA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CDC3207D-9FC6-8A0E-9438-BD5DB904A308}"/>
              </a:ext>
            </a:extLst>
          </p:cNvPr>
          <p:cNvSpPr txBox="1"/>
          <p:nvPr/>
        </p:nvSpPr>
        <p:spPr>
          <a:xfrm>
            <a:off x="1633025" y="6742411"/>
            <a:ext cx="467670" cy="332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02</a:t>
            </a: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id="{4E4668D4-DB95-8C23-7093-85E45ED6A019}"/>
              </a:ext>
            </a:extLst>
          </p:cNvPr>
          <p:cNvSpPr txBox="1"/>
          <p:nvPr/>
        </p:nvSpPr>
        <p:spPr>
          <a:xfrm>
            <a:off x="1674992" y="4757489"/>
            <a:ext cx="425703" cy="3327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01</a:t>
            </a: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06F4F8D9-57AB-2F20-E392-8CD5EBB0C596}"/>
              </a:ext>
            </a:extLst>
          </p:cNvPr>
          <p:cNvSpPr txBox="1"/>
          <p:nvPr/>
        </p:nvSpPr>
        <p:spPr>
          <a:xfrm>
            <a:off x="9065924" y="4597452"/>
            <a:ext cx="467670" cy="3327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03</a:t>
            </a: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63480D17-7FA7-B35D-83CB-370922A310CB}"/>
              </a:ext>
            </a:extLst>
          </p:cNvPr>
          <p:cNvSpPr txBox="1"/>
          <p:nvPr/>
        </p:nvSpPr>
        <p:spPr>
          <a:xfrm>
            <a:off x="9078821" y="6803652"/>
            <a:ext cx="467670" cy="332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</a:t>
            </a:r>
            <a:r>
              <a:rPr lang="sr-Latn-BA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>
            <a:extLst>
              <a:ext uri="{FF2B5EF4-FFF2-40B4-BE49-F238E27FC236}">
                <a16:creationId xmlns:a16="http://schemas.microsoft.com/office/drawing/2014/main" id="{32A65CE4-503F-441A-9237-D9987307E336}"/>
              </a:ext>
            </a:extLst>
          </p:cNvPr>
          <p:cNvSpPr txBox="1"/>
          <p:nvPr/>
        </p:nvSpPr>
        <p:spPr>
          <a:xfrm>
            <a:off x="5549129" y="4162546"/>
            <a:ext cx="7189742" cy="38311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bs-Latn-BA" sz="5400" dirty="0">
                <a:solidFill>
                  <a:schemeClr val="bg1"/>
                </a:solidFill>
                <a:latin typeface="Bahnschrift SemiBold" panose="020B0502040204020203" pitchFamily="34" charset="0"/>
              </a:rPr>
              <a:t>VAŠ LOGO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9A7DDDA8-DD31-4223-AF63-D5FDA44689CA}"/>
              </a:ext>
            </a:extLst>
          </p:cNvPr>
          <p:cNvSpPr/>
          <p:nvPr/>
        </p:nvSpPr>
        <p:spPr>
          <a:xfrm>
            <a:off x="8556216" y="5055621"/>
            <a:ext cx="1175568" cy="137659"/>
          </a:xfrm>
          <a:prstGeom prst="rect">
            <a:avLst/>
          </a:prstGeom>
          <a:solidFill>
            <a:srgbClr val="FFCC33"/>
          </a:solidFill>
        </p:spPr>
        <p:txBody>
          <a:bodyPr/>
          <a:lstStyle/>
          <a:p>
            <a:endParaRPr lang="en-US">
              <a:solidFill>
                <a:srgbClr val="FFCC33"/>
              </a:solidFill>
            </a:endParaRPr>
          </a:p>
        </p:txBody>
      </p:sp>
      <p:grpSp>
        <p:nvGrpSpPr>
          <p:cNvPr id="6" name="Group 6">
            <a:extLst>
              <a:ext uri="{FF2B5EF4-FFF2-40B4-BE49-F238E27FC236}">
                <a16:creationId xmlns:a16="http://schemas.microsoft.com/office/drawing/2014/main" id="{EF8CD898-4F64-4190-BD1A-7270DDAF1488}"/>
              </a:ext>
            </a:extLst>
          </p:cNvPr>
          <p:cNvGrpSpPr/>
          <p:nvPr/>
        </p:nvGrpSpPr>
        <p:grpSpPr>
          <a:xfrm>
            <a:off x="5716492" y="5462360"/>
            <a:ext cx="6855017" cy="2659147"/>
            <a:chOff x="0" y="-47625"/>
            <a:chExt cx="9140022" cy="3545529"/>
          </a:xfrm>
        </p:grpSpPr>
        <p:sp>
          <p:nvSpPr>
            <p:cNvPr id="7" name="TextBox 7">
              <a:extLst>
                <a:ext uri="{FF2B5EF4-FFF2-40B4-BE49-F238E27FC236}">
                  <a16:creationId xmlns:a16="http://schemas.microsoft.com/office/drawing/2014/main" id="{0A427735-8313-4557-9FA3-8D7AFF162358}"/>
                </a:ext>
              </a:extLst>
            </p:cNvPr>
            <p:cNvSpPr txBox="1"/>
            <p:nvPr/>
          </p:nvSpPr>
          <p:spPr>
            <a:xfrm>
              <a:off x="0" y="579755"/>
              <a:ext cx="9140022" cy="29181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50"/>
                </a:lnSpc>
              </a:pPr>
              <a:r>
                <a:rPr lang="bs-Latn-BA" sz="19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Ime i prezime kontakt  osobe: </a:t>
              </a:r>
              <a:endParaRPr lang="en-US" sz="1900" dirty="0">
                <a:solidFill>
                  <a:schemeClr val="bg1"/>
                </a:solidFill>
                <a:latin typeface="Bahnschrift SemiLight" panose="020B0502040204020203" pitchFamily="34" charset="0"/>
              </a:endParaRPr>
            </a:p>
            <a:p>
              <a:pPr algn="ctr">
                <a:lnSpc>
                  <a:spcPts val="2850"/>
                </a:lnSpc>
              </a:pPr>
              <a:r>
                <a:rPr lang="bs-Latn-BA" sz="19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Uloga kontakt osobe:</a:t>
              </a:r>
              <a:endParaRPr lang="en-US" sz="1900" dirty="0">
                <a:solidFill>
                  <a:schemeClr val="bg1"/>
                </a:solidFill>
                <a:latin typeface="Bahnschrift SemiLight" panose="020B0502040204020203" pitchFamily="34" charset="0"/>
              </a:endParaRPr>
            </a:p>
            <a:p>
              <a:pPr algn="ctr">
                <a:lnSpc>
                  <a:spcPts val="2850"/>
                </a:lnSpc>
              </a:pPr>
              <a:r>
                <a:rPr lang="bs-Latn-BA" sz="19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E-mail adresa: </a:t>
              </a:r>
            </a:p>
            <a:p>
              <a:pPr algn="ctr">
                <a:lnSpc>
                  <a:spcPts val="2850"/>
                </a:lnSpc>
              </a:pPr>
              <a:r>
                <a:rPr lang="bs-Latn-BA" sz="19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Kontakt telefon:</a:t>
              </a:r>
            </a:p>
            <a:p>
              <a:pPr algn="ctr">
                <a:lnSpc>
                  <a:spcPts val="2850"/>
                </a:lnSpc>
              </a:pPr>
              <a:r>
                <a:rPr lang="bs-Latn-BA" sz="19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Web stranica (ako postoji):</a:t>
              </a:r>
            </a:p>
            <a:p>
              <a:pPr algn="ctr">
                <a:lnSpc>
                  <a:spcPts val="2850"/>
                </a:lnSpc>
              </a:pPr>
              <a:endParaRPr lang="en-US" sz="1900" dirty="0">
                <a:solidFill>
                  <a:schemeClr val="bg1"/>
                </a:solidFill>
                <a:latin typeface="Bahnschrift SemiLight" panose="020B0502040204020203" pitchFamily="34" charset="0"/>
              </a:endParaRPr>
            </a:p>
          </p:txBody>
        </p:sp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46803B7E-6474-4262-9D40-F3A6F03F0453}"/>
                </a:ext>
              </a:extLst>
            </p:cNvPr>
            <p:cNvSpPr txBox="1"/>
            <p:nvPr/>
          </p:nvSpPr>
          <p:spPr>
            <a:xfrm>
              <a:off x="0" y="-47625"/>
              <a:ext cx="9140022" cy="43883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50"/>
                </a:lnSpc>
              </a:pPr>
              <a:r>
                <a:rPr lang="bs-Latn-BA" sz="1900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Kontakti</a:t>
              </a:r>
              <a:endParaRPr lang="en-US" sz="1900" dirty="0">
                <a:solidFill>
                  <a:schemeClr val="bg1"/>
                </a:solidFill>
                <a:latin typeface="Bahnschrift SemiLigh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8106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028700" y="3018049"/>
            <a:ext cx="16230600" cy="136909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1900"/>
              </a:lnSpc>
            </a:pPr>
            <a:r>
              <a:rPr lang="bs-Latn-BA" sz="8800" b="1" dirty="0">
                <a:solidFill>
                  <a:schemeClr val="bg1"/>
                </a:solidFill>
                <a:latin typeface="Bahnschrift SemiBold" panose="020B0502040204020203" pitchFamily="34" charset="0"/>
                <a:cs typeface="Myanmar Text" panose="020B0502040204020203" pitchFamily="34" charset="0"/>
              </a:rPr>
              <a:t>NAZIV PITCH PREZENTACIJE</a:t>
            </a:r>
            <a:endParaRPr lang="en-US" sz="8800" b="1" dirty="0">
              <a:solidFill>
                <a:schemeClr val="bg1"/>
              </a:solidFill>
              <a:latin typeface="Bahnschrift SemiBold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028700" y="8618220"/>
            <a:ext cx="4321082" cy="2880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0"/>
              </a:lnSpc>
            </a:pPr>
            <a:r>
              <a:rPr lang="bs-Latn-BA" sz="1800" dirty="0">
                <a:solidFill>
                  <a:schemeClr val="bg1"/>
                </a:solidFill>
                <a:latin typeface="Bahnschrift Light" panose="020B0502040204020203" pitchFamily="34" charset="0"/>
                <a:cs typeface="Myanmar Text" panose="020B0502040204020203" pitchFamily="34" charset="0"/>
              </a:rPr>
              <a:t>Naziv </a:t>
            </a:r>
            <a:r>
              <a:rPr lang="bs-Latn-BA" sz="1800" dirty="0" err="1">
                <a:solidFill>
                  <a:schemeClr val="bg1"/>
                </a:solidFill>
                <a:latin typeface="Bahnschrift Light" panose="020B0502040204020203" pitchFamily="34" charset="0"/>
                <a:cs typeface="Myanmar Text" panose="020B0502040204020203" pitchFamily="34" charset="0"/>
              </a:rPr>
              <a:t>startapa</a:t>
            </a:r>
            <a:r>
              <a:rPr lang="bs-Latn-BA" sz="1800" dirty="0">
                <a:solidFill>
                  <a:schemeClr val="bg1"/>
                </a:solidFill>
                <a:latin typeface="Bahnschrift Light" panose="020B0502040204020203" pitchFamily="34" charset="0"/>
                <a:cs typeface="Myanmar Text" panose="020B0502040204020203" pitchFamily="34" charset="0"/>
              </a:rPr>
              <a:t> </a:t>
            </a:r>
            <a:endParaRPr lang="en-US" sz="1800" dirty="0">
              <a:solidFill>
                <a:schemeClr val="bg1"/>
              </a:solidFill>
              <a:latin typeface="Bahnschrift Ligh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020233" y="9225305"/>
            <a:ext cx="4321082" cy="2880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520"/>
              </a:lnSpc>
            </a:pPr>
            <a:r>
              <a:rPr lang="bs-Latn-BA" sz="1800" dirty="0">
                <a:solidFill>
                  <a:schemeClr val="bg1"/>
                </a:solidFill>
                <a:latin typeface="Bahnschrift Light" panose="020B0502040204020203" pitchFamily="34" charset="0"/>
                <a:cs typeface="Myanmar Text" panose="020B0502040204020203" pitchFamily="34" charset="0"/>
              </a:rPr>
              <a:t>Datum</a:t>
            </a:r>
            <a:endParaRPr lang="en-US" sz="1800" dirty="0">
              <a:solidFill>
                <a:schemeClr val="bg1"/>
              </a:solidFill>
              <a:latin typeface="Bahnschrift Ligh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0" name="AutoShape 10"/>
          <p:cNvSpPr/>
          <p:nvPr/>
        </p:nvSpPr>
        <p:spPr>
          <a:xfrm>
            <a:off x="8556216" y="4561099"/>
            <a:ext cx="1175568" cy="137659"/>
          </a:xfrm>
          <a:prstGeom prst="rect">
            <a:avLst/>
          </a:prstGeom>
          <a:solidFill>
            <a:srgbClr val="FFCC33"/>
          </a:solidFill>
          <a:ln>
            <a:solidFill>
              <a:srgbClr val="FFCC33"/>
            </a:solidFill>
          </a:ln>
        </p:spPr>
        <p:txBody>
          <a:bodyPr/>
          <a:lstStyle/>
          <a:p>
            <a:endParaRPr lang="en-US">
              <a:solidFill>
                <a:srgbClr val="FFCC33"/>
              </a:solidFill>
            </a:endParaRPr>
          </a:p>
        </p:txBody>
      </p:sp>
      <p:sp>
        <p:nvSpPr>
          <p:cNvPr id="12" name="Subtitle 4">
            <a:extLst>
              <a:ext uri="{FF2B5EF4-FFF2-40B4-BE49-F238E27FC236}">
                <a16:creationId xmlns:a16="http://schemas.microsoft.com/office/drawing/2014/main" id="{DB09A644-DB58-4382-A7C0-AAB1E904E514}"/>
              </a:ext>
            </a:extLst>
          </p:cNvPr>
          <p:cNvSpPr txBox="1">
            <a:spLocks/>
          </p:cNvSpPr>
          <p:nvPr/>
        </p:nvSpPr>
        <p:spPr>
          <a:xfrm>
            <a:off x="4571999" y="5140902"/>
            <a:ext cx="9144000" cy="45979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dirty="0">
                <a:solidFill>
                  <a:schemeClr val="bg1"/>
                </a:solidFill>
                <a:latin typeface="Bahnschrift Light" panose="020B0502040204020203" pitchFamily="34" charset="0"/>
                <a:cs typeface="Myanmar Text" panose="020B0502040204020203" pitchFamily="34" charset="0"/>
              </a:rPr>
              <a:t>Ključna izjava koju želite da slušaoci zapamte </a:t>
            </a:r>
            <a:endParaRPr lang="ru-RU" dirty="0">
              <a:solidFill>
                <a:schemeClr val="bg1"/>
              </a:solidFill>
              <a:latin typeface="Bahnschrift Ligh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6983458" y="7715250"/>
            <a:ext cx="4321082" cy="2880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 dirty="0">
                <a:solidFill>
                  <a:srgbClr val="FFCC33"/>
                </a:solidFill>
                <a:latin typeface="Bahnschrift Light" panose="020B0502040204020203" pitchFamily="34" charset="0"/>
                <a:cs typeface="Myanmar Text" panose="020B0502040204020203" pitchFamily="34" charset="0"/>
              </a:rPr>
              <a:t>Va</a:t>
            </a:r>
            <a:r>
              <a:rPr lang="bs-Latn-BA" dirty="0">
                <a:solidFill>
                  <a:srgbClr val="FFCC33"/>
                </a:solidFill>
                <a:latin typeface="Bahnschrift Light" panose="020B0502040204020203" pitchFamily="34" charset="0"/>
                <a:cs typeface="Myanmar Text" panose="020B0502040204020203" pitchFamily="34" charset="0"/>
              </a:rPr>
              <a:t>š logo</a:t>
            </a:r>
            <a:endParaRPr lang="en-US" sz="1800" dirty="0">
              <a:solidFill>
                <a:srgbClr val="FFCC33"/>
              </a:solidFill>
              <a:latin typeface="Bahnschrift Light" panose="020B0502040204020203" pitchFamily="34" charset="0"/>
              <a:cs typeface="Myanmar Text" panose="020B05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7609943" y="876300"/>
            <a:ext cx="3068113" cy="9890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800"/>
              </a:lnSpc>
            </a:pPr>
            <a:r>
              <a:rPr lang="hr-HR" sz="5400" b="1" dirty="0">
                <a:solidFill>
                  <a:schemeClr val="bg1"/>
                </a:solidFill>
                <a:latin typeface="Bahnschrift SemiBold" panose="020B0502040204020203" pitchFamily="34" charset="0"/>
                <a:cs typeface="Myanmar Text" panose="020B0502040204020203" pitchFamily="34" charset="0"/>
              </a:rPr>
              <a:t>O NAMA </a:t>
            </a:r>
            <a:endParaRPr lang="en-US" sz="5400" b="1" dirty="0">
              <a:solidFill>
                <a:schemeClr val="bg1"/>
              </a:solidFill>
              <a:latin typeface="Bahnschrift SemiBold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3097357" y="4594156"/>
            <a:ext cx="4959544" cy="25135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bs-Latn-BA" sz="2400" dirty="0">
                <a:solidFill>
                  <a:schemeClr val="bg1"/>
                </a:solidFill>
                <a:latin typeface="Bahnschrift SemiLight" panose="020B0502040204020203" pitchFamily="34" charset="0"/>
                <a:cs typeface="Myanmar Text" panose="020B0502040204020203" pitchFamily="34" charset="0"/>
              </a:rPr>
              <a:t>Prikažite tim koji stoji iza definisane ideje i koji će raditi na njenom ostvarivanju. </a:t>
            </a:r>
          </a:p>
          <a:p>
            <a:pPr>
              <a:lnSpc>
                <a:spcPts val="2800"/>
              </a:lnSpc>
            </a:pPr>
            <a:endParaRPr lang="bs-Latn-BA" sz="2400" dirty="0">
              <a:solidFill>
                <a:schemeClr val="bg1"/>
              </a:solidFill>
              <a:latin typeface="Bahnschrift SemiLight" panose="020B0502040204020203" pitchFamily="34" charset="0"/>
              <a:cs typeface="Myanmar Text" panose="020B0502040204020203" pitchFamily="34" charset="0"/>
            </a:endParaRPr>
          </a:p>
          <a:p>
            <a:pPr>
              <a:lnSpc>
                <a:spcPts val="2800"/>
              </a:lnSpc>
            </a:pPr>
            <a:r>
              <a:rPr lang="bs-Latn-BA" sz="2400" dirty="0">
                <a:solidFill>
                  <a:schemeClr val="bg1"/>
                </a:solidFill>
                <a:latin typeface="Bahnschrift SemiLight" panose="020B0502040204020203" pitchFamily="34" charset="0"/>
                <a:cs typeface="Myanmar Text" panose="020B0502040204020203" pitchFamily="34" charset="0"/>
              </a:rPr>
              <a:t>Zašto je baš taj tim sposoban da realizuje ideju?</a:t>
            </a:r>
          </a:p>
          <a:p>
            <a:pPr>
              <a:lnSpc>
                <a:spcPts val="2800"/>
              </a:lnSpc>
            </a:pPr>
            <a:endParaRPr lang="bs-Latn-BA" sz="2400" dirty="0">
              <a:solidFill>
                <a:schemeClr val="bg1"/>
              </a:solidFill>
              <a:latin typeface="Bahnschrift SemiLigh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8" name="TextBox 13">
            <a:extLst>
              <a:ext uri="{FF2B5EF4-FFF2-40B4-BE49-F238E27FC236}">
                <a16:creationId xmlns:a16="http://schemas.microsoft.com/office/drawing/2014/main" id="{61C14188-0594-B01A-7945-24CF636A5EDD}"/>
              </a:ext>
            </a:extLst>
          </p:cNvPr>
          <p:cNvSpPr txBox="1"/>
          <p:nvPr/>
        </p:nvSpPr>
        <p:spPr>
          <a:xfrm>
            <a:off x="9982200" y="4533900"/>
            <a:ext cx="5306435" cy="28366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>
              <a:lnSpc>
                <a:spcPts val="2800"/>
              </a:lnSpc>
            </a:pPr>
            <a:r>
              <a:rPr lang="bs-Latn-BA" sz="2400" dirty="0">
                <a:solidFill>
                  <a:schemeClr val="bg1"/>
                </a:solidFill>
                <a:latin typeface="Bahnschrift SemiLight" panose="020B0502040204020203" pitchFamily="34" charset="0"/>
                <a:cs typeface="Myanmar Text" panose="020B0502040204020203" pitchFamily="34" charset="0"/>
              </a:rPr>
              <a:t>Za investitore je bitno da shvate kompetentnost članova tima, da procijene da li je tim dorastao zadatku koji je pred njima.</a:t>
            </a:r>
          </a:p>
          <a:p>
            <a:pPr lvl="0">
              <a:lnSpc>
                <a:spcPts val="2800"/>
              </a:lnSpc>
            </a:pPr>
            <a:endParaRPr lang="bs-Latn-BA" sz="2400" dirty="0">
              <a:solidFill>
                <a:schemeClr val="bg1"/>
              </a:solidFill>
              <a:latin typeface="Bahnschrift SemiLight" panose="020B0502040204020203" pitchFamily="34" charset="0"/>
              <a:cs typeface="Myanmar Text" panose="020B0502040204020203" pitchFamily="34" charset="0"/>
            </a:endParaRPr>
          </a:p>
          <a:p>
            <a:pPr lvl="0">
              <a:lnSpc>
                <a:spcPts val="2800"/>
              </a:lnSpc>
            </a:pPr>
            <a:r>
              <a:rPr lang="bs-Latn-BA" sz="2400" dirty="0">
                <a:solidFill>
                  <a:schemeClr val="bg1"/>
                </a:solidFill>
                <a:latin typeface="Bahnschrift SemiLight" panose="020B0502040204020203" pitchFamily="34" charset="0"/>
                <a:cs typeface="Myanmar Text" panose="020B0502040204020203" pitchFamily="34" charset="0"/>
              </a:rPr>
              <a:t>Nabrojte članove tima i prikažite šta su njihova najveća dostignuća.</a:t>
            </a:r>
          </a:p>
          <a:p>
            <a:pPr algn="just"/>
            <a:endParaRPr lang="en-US" sz="2100" dirty="0">
              <a:solidFill>
                <a:schemeClr val="bg1"/>
              </a:solidFill>
              <a:latin typeface="Bahnschrift SemiLigh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D3CA43-816C-4322-9CA0-EA80E9DF09D6}"/>
              </a:ext>
            </a:extLst>
          </p:cNvPr>
          <p:cNvSpPr txBox="1"/>
          <p:nvPr/>
        </p:nvSpPr>
        <p:spPr>
          <a:xfrm>
            <a:off x="2400366" y="4576817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Myanmar Text" panose="020B0502040204020203" pitchFamily="34" charset="0"/>
              </a:rPr>
              <a:t>01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8AD843-F3C6-467F-A052-61D283C8D1F9}"/>
              </a:ext>
            </a:extLst>
          </p:cNvPr>
          <p:cNvSpPr txBox="1"/>
          <p:nvPr/>
        </p:nvSpPr>
        <p:spPr>
          <a:xfrm>
            <a:off x="9291644" y="4576817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Myanmar Text" panose="020B0502040204020203" pitchFamily="34" charset="0"/>
              </a:rPr>
              <a:t>0</a:t>
            </a:r>
            <a:r>
              <a:rPr lang="bs-Latn-BA" sz="2200" b="1" dirty="0">
                <a:solidFill>
                  <a:srgbClr val="FFCC33"/>
                </a:solidFill>
                <a:latin typeface="Bahnschrift SemiLight" panose="020B0502040204020203" pitchFamily="34" charset="0"/>
                <a:cs typeface="Myanmar Text" panose="020B0502040204020203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627466" y="876300"/>
            <a:ext cx="3033067" cy="9890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800"/>
              </a:lnSpc>
            </a:pPr>
            <a:r>
              <a:rPr lang="en-US" sz="5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NAŠ TIM</a:t>
            </a:r>
            <a:r>
              <a:rPr lang="bs-Latn-BA" sz="5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 </a:t>
            </a:r>
            <a:endParaRPr lang="en-US" sz="5400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1539263" y="4218611"/>
            <a:ext cx="2548835" cy="3023914"/>
            <a:chOff x="0" y="0"/>
            <a:chExt cx="2265631" cy="2687923"/>
          </a:xfrm>
        </p:grpSpPr>
        <p:grpSp>
          <p:nvGrpSpPr>
            <p:cNvPr id="4" name="Group 4"/>
            <p:cNvGrpSpPr>
              <a:grpSpLocks noChangeAspect="1"/>
            </p:cNvGrpSpPr>
            <p:nvPr/>
          </p:nvGrpSpPr>
          <p:grpSpPr>
            <a:xfrm>
              <a:off x="203473" y="0"/>
              <a:ext cx="1858686" cy="1858678"/>
              <a:chOff x="0" y="0"/>
              <a:chExt cx="6350000" cy="6349975"/>
            </a:xfrm>
          </p:grpSpPr>
          <p:sp>
            <p:nvSpPr>
              <p:cNvPr id="5" name="Freeform 5"/>
              <p:cNvSpPr/>
              <p:nvPr/>
            </p:nvSpPr>
            <p:spPr>
              <a:xfrm>
                <a:off x="0" y="0"/>
                <a:ext cx="6350000" cy="634997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49974">
                    <a:moveTo>
                      <a:pt x="6350000" y="3175025"/>
                    </a:moveTo>
                    <a:cubicBezTo>
                      <a:pt x="6350000" y="4928451"/>
                      <a:pt x="4928476" y="6349974"/>
                      <a:pt x="3175000" y="6349974"/>
                    </a:cubicBezTo>
                    <a:cubicBezTo>
                      <a:pt x="1421498" y="6349974"/>
                      <a:pt x="0" y="4928451"/>
                      <a:pt x="0" y="3175025"/>
                    </a:cubicBezTo>
                    <a:cubicBezTo>
                      <a:pt x="0" y="1421511"/>
                      <a:pt x="1421498" y="0"/>
                      <a:pt x="3175000" y="0"/>
                    </a:cubicBezTo>
                    <a:cubicBezTo>
                      <a:pt x="4928501" y="0"/>
                      <a:pt x="6350000" y="1421511"/>
                      <a:pt x="6350000" y="3175025"/>
                    </a:cubicBezTo>
                    <a:close/>
                  </a:path>
                </a:pathLst>
              </a:custGeom>
              <a:blipFill>
                <a:blip r:embed="rId4"/>
                <a:stretch>
                  <a:fillRect l="-24906" r="-24906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TextBox 6"/>
            <p:cNvSpPr txBox="1"/>
            <p:nvPr/>
          </p:nvSpPr>
          <p:spPr>
            <a:xfrm>
              <a:off x="80351" y="2400950"/>
              <a:ext cx="2104930" cy="2869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  <a:spcBef>
                  <a:spcPct val="0"/>
                </a:spcBef>
              </a:pPr>
              <a:r>
                <a:rPr lang="en-US" sz="2025" dirty="0" err="1">
                  <a:solidFill>
                    <a:srgbClr val="FFCC33"/>
                  </a:solidFill>
                  <a:latin typeface="Bahnschrift SemiLight" panose="020B0502040204020203" pitchFamily="34" charset="0"/>
                </a:rPr>
                <a:t>Pozicija</a:t>
              </a:r>
              <a:endParaRPr lang="en-US" sz="2025" dirty="0">
                <a:solidFill>
                  <a:srgbClr val="FFCC33"/>
                </a:solidFill>
                <a:latin typeface="Bahnschrift SemiLight" panose="020B0502040204020203" pitchFamily="34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2165911"/>
              <a:ext cx="2265631" cy="2127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7"/>
                </a:lnSpc>
              </a:pPr>
              <a:r>
                <a:rPr lang="en-US" sz="1593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IME PREZIME</a:t>
              </a:r>
            </a:p>
          </p:txBody>
        </p:sp>
      </p:grpSp>
      <p:grpSp>
        <p:nvGrpSpPr>
          <p:cNvPr id="33" name="Group 3">
            <a:extLst>
              <a:ext uri="{FF2B5EF4-FFF2-40B4-BE49-F238E27FC236}">
                <a16:creationId xmlns:a16="http://schemas.microsoft.com/office/drawing/2014/main" id="{6A90B996-1965-5B01-4BFC-DE2A86063308}"/>
              </a:ext>
            </a:extLst>
          </p:cNvPr>
          <p:cNvGrpSpPr/>
          <p:nvPr/>
        </p:nvGrpSpPr>
        <p:grpSpPr>
          <a:xfrm>
            <a:off x="5459689" y="4235929"/>
            <a:ext cx="2548835" cy="3023914"/>
            <a:chOff x="0" y="0"/>
            <a:chExt cx="2265631" cy="2687923"/>
          </a:xfrm>
        </p:grpSpPr>
        <p:grpSp>
          <p:nvGrpSpPr>
            <p:cNvPr id="34" name="Group 4">
              <a:extLst>
                <a:ext uri="{FF2B5EF4-FFF2-40B4-BE49-F238E27FC236}">
                  <a16:creationId xmlns:a16="http://schemas.microsoft.com/office/drawing/2014/main" id="{EC41FC0A-BAC0-1B04-B7A4-ABA3584EF68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03473" y="0"/>
              <a:ext cx="1858686" cy="1858678"/>
              <a:chOff x="0" y="0"/>
              <a:chExt cx="6350000" cy="6349975"/>
            </a:xfrm>
          </p:grpSpPr>
          <p:sp>
            <p:nvSpPr>
              <p:cNvPr id="40" name="Freeform 5">
                <a:extLst>
                  <a:ext uri="{FF2B5EF4-FFF2-40B4-BE49-F238E27FC236}">
                    <a16:creationId xmlns:a16="http://schemas.microsoft.com/office/drawing/2014/main" id="{8E6AFB3B-4DC8-541D-73C7-90B324213AD4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4997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49974">
                    <a:moveTo>
                      <a:pt x="6350000" y="3175025"/>
                    </a:moveTo>
                    <a:cubicBezTo>
                      <a:pt x="6350000" y="4928451"/>
                      <a:pt x="4928476" y="6349974"/>
                      <a:pt x="3175000" y="6349974"/>
                    </a:cubicBezTo>
                    <a:cubicBezTo>
                      <a:pt x="1421498" y="6349974"/>
                      <a:pt x="0" y="4928451"/>
                      <a:pt x="0" y="3175025"/>
                    </a:cubicBezTo>
                    <a:cubicBezTo>
                      <a:pt x="0" y="1421511"/>
                      <a:pt x="1421498" y="0"/>
                      <a:pt x="3175000" y="0"/>
                    </a:cubicBezTo>
                    <a:cubicBezTo>
                      <a:pt x="4928501" y="0"/>
                      <a:pt x="6350000" y="1421511"/>
                      <a:pt x="6350000" y="3175025"/>
                    </a:cubicBezTo>
                    <a:close/>
                  </a:path>
                </a:pathLst>
              </a:custGeom>
              <a:blipFill>
                <a:blip r:embed="rId4"/>
                <a:stretch>
                  <a:fillRect l="-24906" r="-24906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8" name="TextBox 6">
              <a:extLst>
                <a:ext uri="{FF2B5EF4-FFF2-40B4-BE49-F238E27FC236}">
                  <a16:creationId xmlns:a16="http://schemas.microsoft.com/office/drawing/2014/main" id="{F643BAC5-8978-5B37-D204-F803A25AECC7}"/>
                </a:ext>
              </a:extLst>
            </p:cNvPr>
            <p:cNvSpPr txBox="1"/>
            <p:nvPr/>
          </p:nvSpPr>
          <p:spPr>
            <a:xfrm>
              <a:off x="80351" y="2400950"/>
              <a:ext cx="2104930" cy="2869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  <a:spcBef>
                  <a:spcPct val="0"/>
                </a:spcBef>
              </a:pPr>
              <a:r>
                <a:rPr lang="en-US" sz="2025" dirty="0" err="1">
                  <a:solidFill>
                    <a:srgbClr val="FFCC33"/>
                  </a:solidFill>
                  <a:latin typeface="Bahnschrift SemiLight" panose="020B0502040204020203" pitchFamily="34" charset="0"/>
                </a:rPr>
                <a:t>Pozicija</a:t>
              </a:r>
              <a:endParaRPr lang="en-US" sz="2025" dirty="0">
                <a:solidFill>
                  <a:srgbClr val="FFCC33"/>
                </a:solidFill>
                <a:latin typeface="Bahnschrift SemiLight" panose="020B0502040204020203" pitchFamily="34" charset="0"/>
              </a:endParaRPr>
            </a:p>
          </p:txBody>
        </p:sp>
        <p:sp>
          <p:nvSpPr>
            <p:cNvPr id="39" name="TextBox 7">
              <a:extLst>
                <a:ext uri="{FF2B5EF4-FFF2-40B4-BE49-F238E27FC236}">
                  <a16:creationId xmlns:a16="http://schemas.microsoft.com/office/drawing/2014/main" id="{7A2948D9-D08C-EFD4-586E-7D148E734746}"/>
                </a:ext>
              </a:extLst>
            </p:cNvPr>
            <p:cNvSpPr txBox="1"/>
            <p:nvPr/>
          </p:nvSpPr>
          <p:spPr>
            <a:xfrm>
              <a:off x="0" y="2165911"/>
              <a:ext cx="2265631" cy="2127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7"/>
                </a:lnSpc>
              </a:pPr>
              <a:r>
                <a:rPr lang="en-US" sz="1593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IME PREZIME</a:t>
              </a:r>
            </a:p>
          </p:txBody>
        </p:sp>
      </p:grpSp>
      <p:grpSp>
        <p:nvGrpSpPr>
          <p:cNvPr id="41" name="Group 3">
            <a:extLst>
              <a:ext uri="{FF2B5EF4-FFF2-40B4-BE49-F238E27FC236}">
                <a16:creationId xmlns:a16="http://schemas.microsoft.com/office/drawing/2014/main" id="{7ED22734-CD7C-A3DF-7126-576A2EC2960A}"/>
              </a:ext>
            </a:extLst>
          </p:cNvPr>
          <p:cNvGrpSpPr/>
          <p:nvPr/>
        </p:nvGrpSpPr>
        <p:grpSpPr>
          <a:xfrm>
            <a:off x="9560904" y="4235929"/>
            <a:ext cx="2548835" cy="3023914"/>
            <a:chOff x="0" y="0"/>
            <a:chExt cx="2265631" cy="2687923"/>
          </a:xfrm>
        </p:grpSpPr>
        <p:grpSp>
          <p:nvGrpSpPr>
            <p:cNvPr id="42" name="Group 4">
              <a:extLst>
                <a:ext uri="{FF2B5EF4-FFF2-40B4-BE49-F238E27FC236}">
                  <a16:creationId xmlns:a16="http://schemas.microsoft.com/office/drawing/2014/main" id="{C8B73BB6-6BFE-A4B1-2C68-A7FC9D40381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03473" y="0"/>
              <a:ext cx="1858686" cy="1858678"/>
              <a:chOff x="0" y="0"/>
              <a:chExt cx="6350000" cy="6349975"/>
            </a:xfrm>
          </p:grpSpPr>
          <p:sp>
            <p:nvSpPr>
              <p:cNvPr id="45" name="Freeform 5">
                <a:extLst>
                  <a:ext uri="{FF2B5EF4-FFF2-40B4-BE49-F238E27FC236}">
                    <a16:creationId xmlns:a16="http://schemas.microsoft.com/office/drawing/2014/main" id="{86C0D6E6-06FA-C816-B4AA-66FCF8F90EAF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4997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49974">
                    <a:moveTo>
                      <a:pt x="6350000" y="3175025"/>
                    </a:moveTo>
                    <a:cubicBezTo>
                      <a:pt x="6350000" y="4928451"/>
                      <a:pt x="4928476" y="6349974"/>
                      <a:pt x="3175000" y="6349974"/>
                    </a:cubicBezTo>
                    <a:cubicBezTo>
                      <a:pt x="1421498" y="6349974"/>
                      <a:pt x="0" y="4928451"/>
                      <a:pt x="0" y="3175025"/>
                    </a:cubicBezTo>
                    <a:cubicBezTo>
                      <a:pt x="0" y="1421511"/>
                      <a:pt x="1421498" y="0"/>
                      <a:pt x="3175000" y="0"/>
                    </a:cubicBezTo>
                    <a:cubicBezTo>
                      <a:pt x="4928501" y="0"/>
                      <a:pt x="6350000" y="1421511"/>
                      <a:pt x="6350000" y="3175025"/>
                    </a:cubicBezTo>
                    <a:close/>
                  </a:path>
                </a:pathLst>
              </a:custGeom>
              <a:blipFill>
                <a:blip r:embed="rId4"/>
                <a:stretch>
                  <a:fillRect l="-24906" r="-24906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3" name="TextBox 6">
              <a:extLst>
                <a:ext uri="{FF2B5EF4-FFF2-40B4-BE49-F238E27FC236}">
                  <a16:creationId xmlns:a16="http://schemas.microsoft.com/office/drawing/2014/main" id="{E016152C-FD09-34ED-3892-D1D23BF2844D}"/>
                </a:ext>
              </a:extLst>
            </p:cNvPr>
            <p:cNvSpPr txBox="1"/>
            <p:nvPr/>
          </p:nvSpPr>
          <p:spPr>
            <a:xfrm>
              <a:off x="80351" y="2400950"/>
              <a:ext cx="2104930" cy="2869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  <a:spcBef>
                  <a:spcPct val="0"/>
                </a:spcBef>
              </a:pPr>
              <a:r>
                <a:rPr lang="en-US" sz="2025" dirty="0" err="1">
                  <a:solidFill>
                    <a:srgbClr val="FFCC33"/>
                  </a:solidFill>
                  <a:latin typeface="Bahnschrift SemiLight" panose="020B0502040204020203" pitchFamily="34" charset="0"/>
                </a:rPr>
                <a:t>Pozicija</a:t>
              </a:r>
              <a:endParaRPr lang="en-US" sz="2025" dirty="0">
                <a:solidFill>
                  <a:srgbClr val="FFCC33"/>
                </a:solidFill>
                <a:latin typeface="Bahnschrift SemiLight" panose="020B0502040204020203" pitchFamily="34" charset="0"/>
              </a:endParaRPr>
            </a:p>
          </p:txBody>
        </p:sp>
        <p:sp>
          <p:nvSpPr>
            <p:cNvPr id="44" name="TextBox 7">
              <a:extLst>
                <a:ext uri="{FF2B5EF4-FFF2-40B4-BE49-F238E27FC236}">
                  <a16:creationId xmlns:a16="http://schemas.microsoft.com/office/drawing/2014/main" id="{1E357619-62A0-EDB8-97A1-0F22B4515896}"/>
                </a:ext>
              </a:extLst>
            </p:cNvPr>
            <p:cNvSpPr txBox="1"/>
            <p:nvPr/>
          </p:nvSpPr>
          <p:spPr>
            <a:xfrm>
              <a:off x="0" y="2165911"/>
              <a:ext cx="2265631" cy="2127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7"/>
                </a:lnSpc>
              </a:pPr>
              <a:r>
                <a:rPr lang="en-US" sz="1593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IME PREZIME</a:t>
              </a:r>
            </a:p>
          </p:txBody>
        </p:sp>
      </p:grpSp>
      <p:grpSp>
        <p:nvGrpSpPr>
          <p:cNvPr id="46" name="Group 3">
            <a:extLst>
              <a:ext uri="{FF2B5EF4-FFF2-40B4-BE49-F238E27FC236}">
                <a16:creationId xmlns:a16="http://schemas.microsoft.com/office/drawing/2014/main" id="{715617E2-DF97-D629-6AC0-7AEC15B40247}"/>
              </a:ext>
            </a:extLst>
          </p:cNvPr>
          <p:cNvGrpSpPr/>
          <p:nvPr/>
        </p:nvGrpSpPr>
        <p:grpSpPr>
          <a:xfrm>
            <a:off x="13662119" y="4235929"/>
            <a:ext cx="2548835" cy="3023914"/>
            <a:chOff x="0" y="0"/>
            <a:chExt cx="2265631" cy="2687923"/>
          </a:xfrm>
        </p:grpSpPr>
        <p:grpSp>
          <p:nvGrpSpPr>
            <p:cNvPr id="47" name="Group 4">
              <a:extLst>
                <a:ext uri="{FF2B5EF4-FFF2-40B4-BE49-F238E27FC236}">
                  <a16:creationId xmlns:a16="http://schemas.microsoft.com/office/drawing/2014/main" id="{F75694C0-3F51-41A8-6C33-8C6D12F8EB2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03473" y="0"/>
              <a:ext cx="1858686" cy="1858678"/>
              <a:chOff x="0" y="0"/>
              <a:chExt cx="6350000" cy="6349975"/>
            </a:xfrm>
          </p:grpSpPr>
          <p:sp>
            <p:nvSpPr>
              <p:cNvPr id="50" name="Freeform 5">
                <a:extLst>
                  <a:ext uri="{FF2B5EF4-FFF2-40B4-BE49-F238E27FC236}">
                    <a16:creationId xmlns:a16="http://schemas.microsoft.com/office/drawing/2014/main" id="{B1763909-5D86-E11B-0A44-FA87DE57AAA4}"/>
                  </a:ext>
                </a:extLst>
              </p:cNvPr>
              <p:cNvSpPr/>
              <p:nvPr/>
            </p:nvSpPr>
            <p:spPr>
              <a:xfrm>
                <a:off x="0" y="0"/>
                <a:ext cx="6350000" cy="6349975"/>
              </a:xfrm>
              <a:custGeom>
                <a:avLst/>
                <a:gdLst/>
                <a:ahLst/>
                <a:cxnLst/>
                <a:rect l="l" t="t" r="r" b="b"/>
                <a:pathLst>
                  <a:path w="6350000" h="6349974">
                    <a:moveTo>
                      <a:pt x="6350000" y="3175025"/>
                    </a:moveTo>
                    <a:cubicBezTo>
                      <a:pt x="6350000" y="4928451"/>
                      <a:pt x="4928476" y="6349974"/>
                      <a:pt x="3175000" y="6349974"/>
                    </a:cubicBezTo>
                    <a:cubicBezTo>
                      <a:pt x="1421498" y="6349974"/>
                      <a:pt x="0" y="4928451"/>
                      <a:pt x="0" y="3175025"/>
                    </a:cubicBezTo>
                    <a:cubicBezTo>
                      <a:pt x="0" y="1421511"/>
                      <a:pt x="1421498" y="0"/>
                      <a:pt x="3175000" y="0"/>
                    </a:cubicBezTo>
                    <a:cubicBezTo>
                      <a:pt x="4928501" y="0"/>
                      <a:pt x="6350000" y="1421511"/>
                      <a:pt x="6350000" y="3175025"/>
                    </a:cubicBezTo>
                    <a:close/>
                  </a:path>
                </a:pathLst>
              </a:custGeom>
              <a:blipFill>
                <a:blip r:embed="rId4"/>
                <a:stretch>
                  <a:fillRect l="-24906" r="-24906"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48" name="TextBox 6">
              <a:extLst>
                <a:ext uri="{FF2B5EF4-FFF2-40B4-BE49-F238E27FC236}">
                  <a16:creationId xmlns:a16="http://schemas.microsoft.com/office/drawing/2014/main" id="{2D1FE231-C0BD-FBB7-B8DD-CEB523B5437A}"/>
                </a:ext>
              </a:extLst>
            </p:cNvPr>
            <p:cNvSpPr txBox="1"/>
            <p:nvPr/>
          </p:nvSpPr>
          <p:spPr>
            <a:xfrm>
              <a:off x="80351" y="2400950"/>
              <a:ext cx="2104930" cy="28697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835"/>
                </a:lnSpc>
                <a:spcBef>
                  <a:spcPct val="0"/>
                </a:spcBef>
              </a:pPr>
              <a:r>
                <a:rPr lang="en-US" sz="2025" dirty="0" err="1">
                  <a:solidFill>
                    <a:srgbClr val="FFCC33"/>
                  </a:solidFill>
                  <a:latin typeface="Bahnschrift SemiLight" panose="020B0502040204020203" pitchFamily="34" charset="0"/>
                </a:rPr>
                <a:t>Pozicija</a:t>
              </a:r>
              <a:endParaRPr lang="en-US" sz="2025" dirty="0">
                <a:solidFill>
                  <a:srgbClr val="FFCC33"/>
                </a:solidFill>
                <a:latin typeface="Bahnschrift SemiLight" panose="020B0502040204020203" pitchFamily="34" charset="0"/>
              </a:endParaRPr>
            </a:p>
          </p:txBody>
        </p:sp>
        <p:sp>
          <p:nvSpPr>
            <p:cNvPr id="49" name="TextBox 7">
              <a:extLst>
                <a:ext uri="{FF2B5EF4-FFF2-40B4-BE49-F238E27FC236}">
                  <a16:creationId xmlns:a16="http://schemas.microsoft.com/office/drawing/2014/main" id="{688DB0DC-02DC-A6AE-7FD3-4BCCD9C71A1D}"/>
                </a:ext>
              </a:extLst>
            </p:cNvPr>
            <p:cNvSpPr txBox="1"/>
            <p:nvPr/>
          </p:nvSpPr>
          <p:spPr>
            <a:xfrm>
              <a:off x="0" y="2165911"/>
              <a:ext cx="2265631" cy="2127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007"/>
                </a:lnSpc>
              </a:pPr>
              <a:r>
                <a:rPr lang="en-US" sz="1593" dirty="0">
                  <a:solidFill>
                    <a:schemeClr val="bg1"/>
                  </a:solidFill>
                  <a:latin typeface="Bahnschrift SemiLight" panose="020B0502040204020203" pitchFamily="34" charset="0"/>
                </a:rPr>
                <a:t>IME PREZIME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/>
          <p:nvPr/>
        </p:nvSpPr>
        <p:spPr>
          <a:xfrm>
            <a:off x="6396360" y="859677"/>
            <a:ext cx="5495279" cy="10207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8800"/>
              </a:lnSpc>
            </a:pPr>
            <a:r>
              <a:rPr lang="en-US" sz="5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PROBLEM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7696200" y="5385680"/>
            <a:ext cx="4971540" cy="327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ts val="2800"/>
              </a:lnSpc>
              <a:defRPr sz="2000">
                <a:solidFill>
                  <a:srgbClr val="000000"/>
                </a:solidFill>
                <a:latin typeface="Open Sauce Light"/>
              </a:defRPr>
            </a:lvl1pPr>
          </a:lstStyle>
          <a:p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Šta je posljedica problema?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6538863" y="5330275"/>
            <a:ext cx="652554" cy="3390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02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207893" y="3249890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>
                <a:solidFill>
                  <a:srgbClr val="FFCC33"/>
                </a:solidFill>
                <a:latin typeface="Bahnschrift SemiLight" panose="020B0502040204020203" pitchFamily="34" charset="0"/>
              </a:rPr>
              <a:t>01</a:t>
            </a:r>
            <a:endParaRPr lang="sr-Latn-BA" sz="2200" b="1" dirty="0">
              <a:solidFill>
                <a:srgbClr val="FFCC33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0667917" y="3327599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03</a:t>
            </a:r>
          </a:p>
        </p:txBody>
      </p:sp>
      <p:sp>
        <p:nvSpPr>
          <p:cNvPr id="16" name="TextBox 9">
            <a:extLst>
              <a:ext uri="{FF2B5EF4-FFF2-40B4-BE49-F238E27FC236}">
                <a16:creationId xmlns:a16="http://schemas.microsoft.com/office/drawing/2014/main" id="{899D108C-51AB-4F5A-B43C-3DCD2C3250BD}"/>
              </a:ext>
            </a:extLst>
          </p:cNvPr>
          <p:cNvSpPr txBox="1"/>
          <p:nvPr/>
        </p:nvSpPr>
        <p:spPr>
          <a:xfrm>
            <a:off x="11658600" y="3281450"/>
            <a:ext cx="4971540" cy="104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ts val="2800"/>
              </a:lnSpc>
              <a:defRPr sz="2000">
                <a:solidFill>
                  <a:srgbClr val="000000"/>
                </a:solidFill>
                <a:latin typeface="Open Sauce Light"/>
              </a:defRPr>
            </a:lvl1pPr>
          </a:lstStyle>
          <a:p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Koliko ljudi trebaju rješenje ovog problema? Koristite statistiku i stvarne veličine. </a:t>
            </a: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318C65D0-AA2C-468B-A548-8D29B8E660A3}"/>
              </a:ext>
            </a:extLst>
          </p:cNvPr>
          <p:cNvSpPr txBox="1"/>
          <p:nvPr/>
        </p:nvSpPr>
        <p:spPr>
          <a:xfrm>
            <a:off x="2180346" y="3227228"/>
            <a:ext cx="4971540" cy="104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ts val="2800"/>
              </a:lnSpc>
              <a:defRPr sz="2000">
                <a:solidFill>
                  <a:srgbClr val="000000"/>
                </a:solidFill>
                <a:latin typeface="Open Sauce Light"/>
              </a:defRPr>
            </a:lvl1pPr>
          </a:lstStyle>
          <a:p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Koji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korisnički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problem (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na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tržištu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)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rješava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Vaš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proizvod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?</a:t>
            </a:r>
            <a:endParaRPr lang="bs-Latn-BA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  <a:p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Kako ste ga prepoznali, došli do njega?</a:t>
            </a:r>
          </a:p>
        </p:txBody>
      </p:sp>
      <p:sp>
        <p:nvSpPr>
          <p:cNvPr id="20" name="TextBox 4">
            <a:extLst>
              <a:ext uri="{FF2B5EF4-FFF2-40B4-BE49-F238E27FC236}">
                <a16:creationId xmlns:a16="http://schemas.microsoft.com/office/drawing/2014/main" id="{369883B4-12EB-4844-A836-FB460B5E9559}"/>
              </a:ext>
            </a:extLst>
          </p:cNvPr>
          <p:cNvSpPr txBox="1"/>
          <p:nvPr/>
        </p:nvSpPr>
        <p:spPr>
          <a:xfrm>
            <a:off x="1011283" y="8986739"/>
            <a:ext cx="14336531" cy="6981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2800"/>
              </a:lnSpc>
            </a:pPr>
            <a:r>
              <a:rPr lang="bs-Latn-BA" sz="2200" i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Razmislite da na </a:t>
            </a:r>
            <a:r>
              <a:rPr lang="bs-Latn-BA" sz="2200" i="1" dirty="0" err="1">
                <a:solidFill>
                  <a:srgbClr val="C00000"/>
                </a:solidFill>
                <a:latin typeface="Bahnschrift SemiLight" panose="020B0502040204020203" pitchFamily="34" charset="0"/>
              </a:rPr>
              <a:t>slajdu</a:t>
            </a:r>
            <a:r>
              <a:rPr lang="bs-Latn-BA" sz="2200" i="1" dirty="0">
                <a:solidFill>
                  <a:srgbClr val="C00000"/>
                </a:solidFill>
                <a:latin typeface="Bahnschrift SemiLight" panose="020B0502040204020203" pitchFamily="34" charset="0"/>
              </a:rPr>
              <a:t> ne ostavite naslov “PROBLEM”.  On treba da se prikaže kao očigledan i da ga svi uvide i sa njim se slože.</a:t>
            </a:r>
            <a:endParaRPr lang="en-US" sz="2200" i="1" dirty="0">
              <a:solidFill>
                <a:srgbClr val="C00000"/>
              </a:solidFill>
              <a:latin typeface="Bahnschrift SemiLight" panose="020B050204020402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7"/>
          <p:cNvSpPr txBox="1"/>
          <p:nvPr/>
        </p:nvSpPr>
        <p:spPr>
          <a:xfrm>
            <a:off x="4056224" y="1028700"/>
            <a:ext cx="10175551" cy="718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hr-HR" sz="5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RJEŠENJE PROBLEMA </a:t>
            </a:r>
            <a:endParaRPr lang="en-US" sz="3200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971800" y="5128697"/>
            <a:ext cx="5196346" cy="13993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Jasno opišite kako Vi rješavate problem kupca na način da ga razumiju oni kojima prezentujete.</a:t>
            </a:r>
            <a:endParaRPr lang="en-US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  <a:p>
            <a:pPr>
              <a:lnSpc>
                <a:spcPts val="2800"/>
              </a:lnSpc>
            </a:pPr>
            <a:endParaRPr lang="en-US" sz="20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10951577" y="5128697"/>
            <a:ext cx="5170847" cy="10456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Da li ste bolji od drugih i na koji način se razlikujete? </a:t>
            </a:r>
          </a:p>
          <a:p>
            <a:pPr>
              <a:lnSpc>
                <a:spcPts val="2800"/>
              </a:lnSpc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Zašto će kupci izabrati baš vaše rešenje?</a:t>
            </a:r>
            <a:endParaRPr lang="en-US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0231238" y="5163189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02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2244556" y="5216327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01</a:t>
            </a: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FC51DC0B-B551-4E53-BBEF-54082E381729}"/>
              </a:ext>
            </a:extLst>
          </p:cNvPr>
          <p:cNvSpPr txBox="1"/>
          <p:nvPr/>
        </p:nvSpPr>
        <p:spPr>
          <a:xfrm>
            <a:off x="10248250" y="4686300"/>
            <a:ext cx="4426701" cy="7181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br>
              <a:rPr lang="bs-Latn-BA" sz="2400" dirty="0">
                <a:solidFill>
                  <a:schemeClr val="accent5">
                    <a:lumMod val="50000"/>
                  </a:schemeClr>
                </a:solidFill>
                <a:latin typeface="Bahnschrift SemiLight" panose="020B0502040204020203" pitchFamily="34" charset="0"/>
              </a:rPr>
            </a:br>
            <a:endParaRPr lang="en-US" sz="2400" dirty="0">
              <a:solidFill>
                <a:schemeClr val="accent5">
                  <a:lumMod val="50000"/>
                </a:schemeClr>
              </a:solidFill>
              <a:latin typeface="Bahnschrift SemiLight" panose="020B050204020402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6096000" y="1149817"/>
            <a:ext cx="7527973" cy="7181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599"/>
              </a:lnSpc>
            </a:pPr>
            <a:r>
              <a:rPr lang="hr-HR" sz="5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PROIZVOD/ RJEŠENJE </a:t>
            </a:r>
            <a:endParaRPr lang="en-US" sz="3200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657600" y="3314700"/>
            <a:ext cx="4243254" cy="21544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Ovo je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prvi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primjer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slajda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o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proizvodu</a:t>
            </a: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/rješenju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. 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Preporučujemo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vizuelni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prikaz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sa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vrlo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malo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teksta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,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sa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naglaskom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na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jedinstveni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prijedlog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vrijednosti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.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1559589" y="3304152"/>
            <a:ext cx="4426584" cy="6865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Naglasite šta je jedinstveno u Vašem rješenju</a:t>
            </a:r>
            <a:endParaRPr lang="en-US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506200" y="6600769"/>
            <a:ext cx="4302081" cy="212276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Nemojte zaboraviti jasno opisati kako pomažete kupcima da riješe  svoju potrebu/problem drugačije od ostalih. </a:t>
            </a:r>
          </a:p>
          <a:p>
            <a:pPr>
              <a:lnSpc>
                <a:spcPts val="2800"/>
              </a:lnSpc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Vama je to možda očigledno, ali druge morate ubijediti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.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2791011" y="6629422"/>
            <a:ext cx="467670" cy="332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02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2791011" y="3314700"/>
            <a:ext cx="425703" cy="3327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01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634317" y="3280908"/>
            <a:ext cx="467670" cy="332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03</a:t>
            </a:r>
          </a:p>
        </p:txBody>
      </p:sp>
      <p:sp>
        <p:nvSpPr>
          <p:cNvPr id="16" name="TextBox 11">
            <a:extLst>
              <a:ext uri="{FF2B5EF4-FFF2-40B4-BE49-F238E27FC236}">
                <a16:creationId xmlns:a16="http://schemas.microsoft.com/office/drawing/2014/main" id="{E1EB0199-DB95-4B77-8D6C-4A4AB618842F}"/>
              </a:ext>
            </a:extLst>
          </p:cNvPr>
          <p:cNvSpPr txBox="1"/>
          <p:nvPr/>
        </p:nvSpPr>
        <p:spPr>
          <a:xfrm>
            <a:off x="3657600" y="6600769"/>
            <a:ext cx="4426585" cy="17416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  <a:spcAft>
                <a:spcPts val="0"/>
              </a:spcAft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Navedite najvažnije karakteristike Vašeg rješenja/proizvoda i kako one rješavaju probleme sa prethodnog </a:t>
            </a:r>
            <a:r>
              <a:rPr lang="bs-Latn-BA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slajda</a:t>
            </a: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.</a:t>
            </a: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bs-Latn-BA" sz="1200" dirty="0">
                <a:solidFill>
                  <a:schemeClr val="bg1"/>
                </a:solidFill>
                <a:effectLst/>
                <a:latin typeface="Bahnschrift SemiLight" panose="020B0502040204020203" pitchFamily="34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" name="TextBox 10">
            <a:extLst>
              <a:ext uri="{FF2B5EF4-FFF2-40B4-BE49-F238E27FC236}">
                <a16:creationId xmlns:a16="http://schemas.microsoft.com/office/drawing/2014/main" id="{5EECC54D-F30C-CB09-3A3F-BA30DF915740}"/>
              </a:ext>
            </a:extLst>
          </p:cNvPr>
          <p:cNvSpPr txBox="1"/>
          <p:nvPr/>
        </p:nvSpPr>
        <p:spPr>
          <a:xfrm>
            <a:off x="10591800" y="6576524"/>
            <a:ext cx="467670" cy="332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</a:t>
            </a:r>
            <a:r>
              <a:rPr lang="sr-Latn-BA" sz="20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053916" y="1496224"/>
            <a:ext cx="8090083" cy="7642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5832"/>
              </a:lnSpc>
            </a:pPr>
            <a:r>
              <a:rPr lang="en-US" sz="5366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TRŽIŠT</a:t>
            </a:r>
            <a:r>
              <a:rPr lang="bs-Latn-BA" sz="5366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E</a:t>
            </a:r>
            <a:endParaRPr lang="en-US" sz="5366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267778" y="1486826"/>
            <a:ext cx="3864456" cy="4019348"/>
          </a:xfrm>
          <a:prstGeom prst="rect">
            <a:avLst/>
          </a:prstGeom>
        </p:spPr>
        <p:txBody>
          <a:bodyPr lIns="76200" tIns="76200" rIns="76200" bIns="76200" rtlCol="0" anchor="ctr"/>
          <a:lstStyle/>
          <a:p>
            <a:pPr algn="ctr">
              <a:lnSpc>
                <a:spcPts val="2858"/>
              </a:lnSpc>
            </a:pPr>
            <a:endParaRPr sz="2700">
              <a:solidFill>
                <a:schemeClr val="accent6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4320BC98-6DF8-4556-B73F-DFE0BA335282}"/>
              </a:ext>
            </a:extLst>
          </p:cNvPr>
          <p:cNvSpPr txBox="1"/>
          <p:nvPr/>
        </p:nvSpPr>
        <p:spPr>
          <a:xfrm>
            <a:off x="1095333" y="3042974"/>
            <a:ext cx="9968149" cy="122867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48"/>
              </a:lnSpc>
              <a:spcBef>
                <a:spcPts val="1200"/>
              </a:spcBef>
              <a:spcAft>
                <a:spcPts val="1200"/>
              </a:spcAft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Na ovom slajdu trebate da pokažete koliko veliki možete postati.  Prikazati da poznajete tržište, te kakva je struktura i veličina tržišta</a:t>
            </a:r>
            <a:b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</a:br>
            <a:endParaRPr lang="en-US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6" name="TextBox 10">
            <a:extLst>
              <a:ext uri="{FF2B5EF4-FFF2-40B4-BE49-F238E27FC236}">
                <a16:creationId xmlns:a16="http://schemas.microsoft.com/office/drawing/2014/main" id="{4C31BE27-6E82-4233-82AE-9080DFAA6329}"/>
              </a:ext>
            </a:extLst>
          </p:cNvPr>
          <p:cNvSpPr txBox="1"/>
          <p:nvPr/>
        </p:nvSpPr>
        <p:spPr>
          <a:xfrm>
            <a:off x="1053916" y="5847496"/>
            <a:ext cx="7924890" cy="24818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Odredite vizuelni i mjerljivi prikaz tržišta:</a:t>
            </a:r>
          </a:p>
          <a:p>
            <a:pPr>
              <a:lnSpc>
                <a:spcPts val="2800"/>
              </a:lnSpc>
            </a:pPr>
            <a:r>
              <a:rPr lang="bs-Latn-BA" sz="2200" b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- </a:t>
            </a:r>
            <a:r>
              <a:rPr lang="bs-Latn-BA" sz="2200" b="1" dirty="0">
                <a:solidFill>
                  <a:srgbClr val="C97611"/>
                </a:solidFill>
                <a:latin typeface="Bahnschrift SemiBold" panose="020B0502040204020203" pitchFamily="34" charset="0"/>
              </a:rPr>
              <a:t>T</a:t>
            </a:r>
            <a:r>
              <a:rPr lang="en-US" sz="2200" b="1" dirty="0">
                <a:solidFill>
                  <a:srgbClr val="C97611"/>
                </a:solidFill>
                <a:latin typeface="Bahnschrift SemiBold" panose="020B0502040204020203" pitchFamily="34" charset="0"/>
              </a:rPr>
              <a:t>AM</a:t>
            </a:r>
            <a:r>
              <a:rPr lang="bs-Latn-BA" sz="2200" b="1" dirty="0">
                <a:solidFill>
                  <a:srgbClr val="C97611"/>
                </a:solidFill>
                <a:latin typeface="Bahnschrift SemiBold" panose="020B0502040204020203" pitchFamily="34" charset="0"/>
              </a:rPr>
              <a:t> </a:t>
            </a:r>
            <a:r>
              <a:rPr lang="bs-Latn-BA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(</a:t>
            </a:r>
            <a:r>
              <a:rPr lang="en-US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Total Available Market</a:t>
            </a:r>
            <a:r>
              <a:rPr lang="bs-Latn-BA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) </a:t>
            </a: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– Ukupno moguće tržište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, </a:t>
            </a:r>
            <a:b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</a:b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- </a:t>
            </a:r>
            <a:r>
              <a:rPr lang="en-US" sz="2200" b="1" dirty="0">
                <a:solidFill>
                  <a:srgbClr val="FF9900"/>
                </a:solidFill>
                <a:latin typeface="Bahnschrift SemiBold" panose="020B0502040204020203" pitchFamily="34" charset="0"/>
              </a:rPr>
              <a:t>SAM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bs-Latn-BA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(</a:t>
            </a:r>
            <a:r>
              <a:rPr lang="en-US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Served Available Market</a:t>
            </a:r>
            <a:r>
              <a:rPr lang="bs-Latn-BA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) </a:t>
            </a: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– dio tržišta koje je  dostupno ili se može opsluživati sa </a:t>
            </a:r>
            <a:r>
              <a:rPr lang="bs-Latn-BA" sz="2200" b="1" u="sng" dirty="0">
                <a:solidFill>
                  <a:schemeClr val="bg1"/>
                </a:solidFill>
                <a:latin typeface="Bahnschrift SemiLight" panose="020B0502040204020203" pitchFamily="34" charset="0"/>
              </a:rPr>
              <a:t>početnim </a:t>
            </a: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poslovnim modelom </a:t>
            </a:r>
            <a:b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</a:b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- </a:t>
            </a:r>
            <a:r>
              <a:rPr lang="en-US" sz="2200" b="1" dirty="0">
                <a:solidFill>
                  <a:srgbClr val="FFCC33"/>
                </a:solidFill>
                <a:latin typeface="Bahnschrift SemiBold" panose="020B0502040204020203" pitchFamily="34" charset="0"/>
              </a:rPr>
              <a:t>SOM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bs-Latn-BA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(</a:t>
            </a:r>
            <a:r>
              <a:rPr lang="en-US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Serviceable Obtainable </a:t>
            </a:r>
            <a:r>
              <a:rPr lang="en-US" sz="2200" i="1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Marke</a:t>
            </a:r>
            <a:r>
              <a:rPr lang="hr-HR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t)</a:t>
            </a:r>
            <a:r>
              <a:rPr lang="bs-Latn-BA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/Target </a:t>
            </a:r>
            <a:r>
              <a:rPr lang="bs-Latn-BA" sz="2200" i="1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market</a:t>
            </a:r>
            <a:r>
              <a:rPr lang="bs-Latn-BA" sz="2200" i="1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– Tržište koje se može iskoristiti, ciljno tržište ili procjena ko će biti kupci proizvoda. </a:t>
            </a:r>
            <a:endParaRPr lang="en-US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37" name="TextBox 14">
            <a:extLst>
              <a:ext uri="{FF2B5EF4-FFF2-40B4-BE49-F238E27FC236}">
                <a16:creationId xmlns:a16="http://schemas.microsoft.com/office/drawing/2014/main" id="{4AF71C1D-B238-4896-A5C3-E00318ACED4D}"/>
              </a:ext>
            </a:extLst>
          </p:cNvPr>
          <p:cNvSpPr txBox="1"/>
          <p:nvPr/>
        </p:nvSpPr>
        <p:spPr>
          <a:xfrm>
            <a:off x="331939" y="3067540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01</a:t>
            </a:r>
          </a:p>
        </p:txBody>
      </p:sp>
      <p:sp>
        <p:nvSpPr>
          <p:cNvPr id="3" name="TextBox 14">
            <a:extLst>
              <a:ext uri="{FF2B5EF4-FFF2-40B4-BE49-F238E27FC236}">
                <a16:creationId xmlns:a16="http://schemas.microsoft.com/office/drawing/2014/main" id="{1D65830D-F1AE-BD89-A7CB-45F6092ABE1A}"/>
              </a:ext>
            </a:extLst>
          </p:cNvPr>
          <p:cNvSpPr txBox="1"/>
          <p:nvPr/>
        </p:nvSpPr>
        <p:spPr>
          <a:xfrm>
            <a:off x="328622" y="5831256"/>
            <a:ext cx="467670" cy="3390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</a:t>
            </a:r>
            <a:r>
              <a:rPr lang="sr-Latn-BA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2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CA868D6-EBEB-0EC3-089E-F9799814DA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4919264"/>
              </p:ext>
            </p:extLst>
          </p:nvPr>
        </p:nvGraphicFramePr>
        <p:xfrm>
          <a:off x="10488849" y="3042974"/>
          <a:ext cx="6770451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6020417" y="876300"/>
            <a:ext cx="5715000" cy="7774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6573"/>
              </a:lnSpc>
            </a:pPr>
            <a:r>
              <a:rPr lang="hr-HR" sz="5400" b="1" dirty="0">
                <a:solidFill>
                  <a:schemeClr val="bg1"/>
                </a:solidFill>
                <a:latin typeface="Bahnschrift SemiBold" panose="020B0502040204020203" pitchFamily="34" charset="0"/>
              </a:rPr>
              <a:t>POSLOVNI MODEL</a:t>
            </a:r>
            <a:endParaRPr lang="en-US" sz="5400" b="1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8" name="TextBox 9">
            <a:extLst>
              <a:ext uri="{FF2B5EF4-FFF2-40B4-BE49-F238E27FC236}">
                <a16:creationId xmlns:a16="http://schemas.microsoft.com/office/drawing/2014/main" id="{51A2CEE5-BB2F-D026-4A2F-DCEB7A12094C}"/>
              </a:ext>
            </a:extLst>
          </p:cNvPr>
          <p:cNvSpPr txBox="1"/>
          <p:nvPr/>
        </p:nvSpPr>
        <p:spPr>
          <a:xfrm>
            <a:off x="11353800" y="4319099"/>
            <a:ext cx="4570352" cy="122193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48"/>
              </a:lnSpc>
              <a:spcBef>
                <a:spcPts val="1200"/>
              </a:spcBef>
              <a:spcAft>
                <a:spcPts val="1200"/>
              </a:spcAft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Pojasnite način kako  planirate/ostvarujete prihod -  k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ako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Bahnschrift SemiLight" panose="020B0502040204020203" pitchFamily="34" charset="0"/>
              </a:rPr>
              <a:t>zarađujete</a:t>
            </a:r>
            <a:r>
              <a:rPr lang="en-US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?</a:t>
            </a:r>
          </a:p>
        </p:txBody>
      </p:sp>
      <p:sp>
        <p:nvSpPr>
          <p:cNvPr id="20" name="TextBox 11">
            <a:extLst>
              <a:ext uri="{FF2B5EF4-FFF2-40B4-BE49-F238E27FC236}">
                <a16:creationId xmlns:a16="http://schemas.microsoft.com/office/drawing/2014/main" id="{574EB9FD-CF68-8DAB-CFB6-D6A84FD5C434}"/>
              </a:ext>
            </a:extLst>
          </p:cNvPr>
          <p:cNvSpPr txBox="1"/>
          <p:nvPr/>
        </p:nvSpPr>
        <p:spPr>
          <a:xfrm>
            <a:off x="2743200" y="4320935"/>
            <a:ext cx="4570352" cy="16451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348"/>
              </a:lnSpc>
              <a:spcBef>
                <a:spcPts val="1200"/>
              </a:spcBef>
              <a:spcAft>
                <a:spcPts val="1200"/>
              </a:spcAft>
            </a:pPr>
            <a:r>
              <a:rPr lang="bs-Latn-BA" sz="2200" dirty="0">
                <a:solidFill>
                  <a:schemeClr val="bg1"/>
                </a:solidFill>
                <a:latin typeface="Bahnschrift SemiLight" panose="020B0502040204020203" pitchFamily="34" charset="0"/>
              </a:rPr>
              <a:t>Ko je vaša ciljna grupa korisnika? Ko su kupci, a ko korisnici vašeg proizvoda/rješenja? Koje su njihove glavne karakteristike?</a:t>
            </a:r>
            <a:endParaRPr lang="en-US" sz="2200" dirty="0">
              <a:solidFill>
                <a:schemeClr val="bg1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23" name="TextBox 14">
            <a:extLst>
              <a:ext uri="{FF2B5EF4-FFF2-40B4-BE49-F238E27FC236}">
                <a16:creationId xmlns:a16="http://schemas.microsoft.com/office/drawing/2014/main" id="{ED6267AE-7F10-F35C-E51B-8A4BBC1314A3}"/>
              </a:ext>
            </a:extLst>
          </p:cNvPr>
          <p:cNvSpPr txBox="1"/>
          <p:nvPr/>
        </p:nvSpPr>
        <p:spPr>
          <a:xfrm>
            <a:off x="1522352" y="4320935"/>
            <a:ext cx="571996" cy="3390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01</a:t>
            </a:r>
          </a:p>
        </p:txBody>
      </p:sp>
      <p:sp>
        <p:nvSpPr>
          <p:cNvPr id="15" name="TextBox 13">
            <a:extLst>
              <a:ext uri="{FF2B5EF4-FFF2-40B4-BE49-F238E27FC236}">
                <a16:creationId xmlns:a16="http://schemas.microsoft.com/office/drawing/2014/main" id="{983B6D8B-4F3D-43BE-9769-35A3F34A2868}"/>
              </a:ext>
            </a:extLst>
          </p:cNvPr>
          <p:cNvSpPr txBox="1"/>
          <p:nvPr/>
        </p:nvSpPr>
        <p:spPr>
          <a:xfrm>
            <a:off x="10151434" y="4361032"/>
            <a:ext cx="571996" cy="3390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en-US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0</a:t>
            </a:r>
            <a:r>
              <a:rPr lang="bs-Latn-BA" sz="2200" b="1" dirty="0">
                <a:solidFill>
                  <a:srgbClr val="FFCC33"/>
                </a:solidFill>
                <a:latin typeface="Bahnschrift SemiLight" panose="020B0502040204020203" pitchFamily="34" charset="0"/>
              </a:rPr>
              <a:t>2</a:t>
            </a:r>
            <a:endParaRPr lang="en-US" sz="2200" b="1" dirty="0">
              <a:solidFill>
                <a:srgbClr val="FFCC33"/>
              </a:solidFill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51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EFEF"/>
        </a:solidFill>
      </a:spPr>
      <a:bodyPr/>
      <a:lstStyle/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5f91bfb2-a9c1-45d0-8517-08b1f316eb15" origin="userSelected">
  <element uid="c793ab1b-93c1-41a9-a5c4-99e62d3cd9eb" value=""/>
</sisl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997A5D33E6D744BB4C9D17245004D9" ma:contentTypeVersion="14" ma:contentTypeDescription="Create a new document." ma:contentTypeScope="" ma:versionID="c5e3bde17dcd7ee440e571e5b8fc5e51">
  <xsd:schema xmlns:xsd="http://www.w3.org/2001/XMLSchema" xmlns:xs="http://www.w3.org/2001/XMLSchema" xmlns:p="http://schemas.microsoft.com/office/2006/metadata/properties" xmlns:ns3="9c111b22-c91b-4090-8c00-25698a484a8c" xmlns:ns4="1a82db6f-7800-4119-a0cb-ca81dd6a65e4" targetNamespace="http://schemas.microsoft.com/office/2006/metadata/properties" ma:root="true" ma:fieldsID="7a43acb60419553c7735d5a2d7048c7b" ns3:_="" ns4:_="">
    <xsd:import namespace="9c111b22-c91b-4090-8c00-25698a484a8c"/>
    <xsd:import namespace="1a82db6f-7800-4119-a0cb-ca81dd6a65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111b22-c91b-4090-8c00-25698a484a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2db6f-7800-4119-a0cb-ca81dd6a65e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F06CAA-0773-4F30-ABA0-2F7CD08ECCA6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9F7A411F-26F9-4D3F-8870-C116D806D7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C952F8-4B6C-4D6D-B0EC-98D242A9F934}">
  <ds:schemaRefs>
    <ds:schemaRef ds:uri="http://schemas.microsoft.com/office/2006/metadata/properties"/>
    <ds:schemaRef ds:uri="http://purl.org/dc/elements/1.1/"/>
    <ds:schemaRef ds:uri="1a82db6f-7800-4119-a0cb-ca81dd6a65e4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9c111b22-c91b-4090-8c00-25698a484a8c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6F8807A5-8B6C-40FB-8B32-6FCF1043A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111b22-c91b-4090-8c00-25698a484a8c"/>
    <ds:schemaRef ds:uri="1a82db6f-7800-4119-a0cb-ca81dd6a65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1515</TotalTime>
  <Words>636</Words>
  <Application>Microsoft Office PowerPoint</Application>
  <PresentationFormat>Custom</PresentationFormat>
  <Paragraphs>107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Bahnschrift SemiLight</vt:lpstr>
      <vt:lpstr>Bahnschrift Light</vt:lpstr>
      <vt:lpstr>Bahnschrift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koristiti ovaj template</dc:title>
  <dc:creator>Selma Prolić</dc:creator>
  <cp:lastModifiedBy>Korisnik</cp:lastModifiedBy>
  <cp:revision>79</cp:revision>
  <cp:lastPrinted>2022-11-22T15:15:07Z</cp:lastPrinted>
  <dcterms:created xsi:type="dcterms:W3CDTF">2006-08-16T00:00:00Z</dcterms:created>
  <dcterms:modified xsi:type="dcterms:W3CDTF">2024-07-31T12:15:33Z</dcterms:modified>
  <dc:identifier>DAFLdiEez9E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548e8f1a-c29d-4a0b-bd48-08895d6d8b0a</vt:lpwstr>
  </property>
  <property fmtid="{D5CDD505-2E9C-101B-9397-08002B2CF9AE}" pid="3" name="bjSaver">
    <vt:lpwstr>zQceY5UllJYbSmpqSVKtLm5qL76UlTsj</vt:lpwstr>
  </property>
  <property fmtid="{D5CDD505-2E9C-101B-9397-08002B2CF9AE}" pid="4" name="ContentTypeId">
    <vt:lpwstr>0x010100F5997A5D33E6D744BB4C9D17245004D9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policy="5f91bfb2-a9c1-45d0-8517-08b1f316eb15" origin="userSelected" xmlns="http://www.boldonj</vt:lpwstr>
  </property>
  <property fmtid="{D5CDD505-2E9C-101B-9397-08002B2CF9AE}" pid="6" name="bjDocumentLabelXML-0">
    <vt:lpwstr>ames.com/2008/01/sie/internal/label"&gt;&lt;element uid="c793ab1b-93c1-41a9-a5c4-99e62d3cd9eb" value="" /&gt;&lt;/sisl&gt;</vt:lpwstr>
  </property>
  <property fmtid="{D5CDD505-2E9C-101B-9397-08002B2CF9AE}" pid="7" name="bjDocumentSecurityLabel">
    <vt:lpwstr>Ograničeno</vt:lpwstr>
  </property>
</Properties>
</file>